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9" r:id="rId4"/>
    <p:sldId id="280" r:id="rId5"/>
    <p:sldId id="287" r:id="rId6"/>
    <p:sldId id="282" r:id="rId7"/>
    <p:sldId id="281" r:id="rId8"/>
    <p:sldId id="278" r:id="rId9"/>
    <p:sldId id="258" r:id="rId10"/>
    <p:sldId id="270" r:id="rId11"/>
    <p:sldId id="271" r:id="rId12"/>
    <p:sldId id="259" r:id="rId13"/>
    <p:sldId id="260" r:id="rId14"/>
    <p:sldId id="273" r:id="rId15"/>
    <p:sldId id="261" r:id="rId16"/>
    <p:sldId id="289" r:id="rId17"/>
    <p:sldId id="288" r:id="rId18"/>
    <p:sldId id="290" r:id="rId19"/>
    <p:sldId id="265" r:id="rId20"/>
    <p:sldId id="266" r:id="rId21"/>
    <p:sldId id="267" r:id="rId22"/>
    <p:sldId id="272" r:id="rId23"/>
    <p:sldId id="268" r:id="rId24"/>
    <p:sldId id="262" r:id="rId25"/>
    <p:sldId id="275" r:id="rId26"/>
    <p:sldId id="291" r:id="rId27"/>
    <p:sldId id="292" r:id="rId28"/>
    <p:sldId id="276" r:id="rId29"/>
    <p:sldId id="274" r:id="rId30"/>
    <p:sldId id="269" r:id="rId31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31.wmf"/><Relationship Id="rId4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4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51.emf"/><Relationship Id="rId4" Type="http://schemas.openxmlformats.org/officeDocument/2006/relationships/image" Target="../media/image5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E6B29C-B7D6-476B-94B6-DD90F31D2A82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E43E5C-51D5-4BED-94EA-DF5ECD373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4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43E5C-51D5-4BED-94EA-DF5ECD37389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29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43E5C-51D5-4BED-94EA-DF5ECD37389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60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34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70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58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0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82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4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6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7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70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C720-DB11-41C3-BC31-5E8D689C89BE}" type="datetimeFigureOut">
              <a:rPr lang="pl-PL" smtClean="0"/>
              <a:t>2022-01-22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D925-4944-4A3A-8F4F-A09C7FC8B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11" Type="http://schemas.openxmlformats.org/officeDocument/2006/relationships/image" Target="../media/image15.e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1.emf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.emf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27.png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28.png"/><Relationship Id="rId4" Type="http://schemas.openxmlformats.org/officeDocument/2006/relationships/image" Target="../media/image1.emf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40.bin"/><Relationship Id="rId7" Type="http://schemas.openxmlformats.org/officeDocument/2006/relationships/image" Target="../media/image32.png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29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5.emf"/><Relationship Id="rId3" Type="http://schemas.openxmlformats.org/officeDocument/2006/relationships/image" Target="../media/image36.png"/><Relationship Id="rId7" Type="http://schemas.openxmlformats.org/officeDocument/2006/relationships/image" Target="../media/image2.e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3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46.png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4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6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90651"/>
              </p:ext>
            </p:extLst>
          </p:nvPr>
        </p:nvGraphicFramePr>
        <p:xfrm>
          <a:off x="3485322" y="2510759"/>
          <a:ext cx="2086681" cy="307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5322" y="2510759"/>
                        <a:ext cx="2086681" cy="3074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136839"/>
              </p:ext>
            </p:extLst>
          </p:nvPr>
        </p:nvGraphicFramePr>
        <p:xfrm>
          <a:off x="6096000" y="2510759"/>
          <a:ext cx="3174503" cy="317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510759"/>
                        <a:ext cx="3174503" cy="3172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385187" y="767193"/>
            <a:ext cx="70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SZKOLENIE PRZEDRAJDOWE</a:t>
            </a:r>
          </a:p>
        </p:txBody>
      </p:sp>
      <p:sp>
        <p:nvSpPr>
          <p:cNvPr id="9" name="Prostokąt 8"/>
          <p:cNvSpPr/>
          <p:nvPr/>
        </p:nvSpPr>
        <p:spPr>
          <a:xfrm>
            <a:off x="3075455" y="4422887"/>
            <a:ext cx="56710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96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Berlin Sans FB" panose="020E0602020502020306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642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2593" y="365125"/>
            <a:ext cx="10515600" cy="1325563"/>
          </a:xfrm>
        </p:spPr>
        <p:txBody>
          <a:bodyPr/>
          <a:lstStyle/>
          <a:p>
            <a:r>
              <a:rPr lang="pl-PL" b="1" dirty="0"/>
              <a:t>Materiały rajdowe - mapa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63674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14886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482" y="1597244"/>
            <a:ext cx="8350078" cy="453325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437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5025" y="365125"/>
            <a:ext cx="10515600" cy="1325563"/>
          </a:xfrm>
        </p:spPr>
        <p:txBody>
          <a:bodyPr/>
          <a:lstStyle/>
          <a:p>
            <a:r>
              <a:rPr lang="pl-PL" b="1" dirty="0"/>
              <a:t>Materiały rajdowe – </a:t>
            </a:r>
            <a:r>
              <a:rPr lang="pl-PL" b="1" dirty="0" err="1"/>
              <a:t>PKPy</a:t>
            </a:r>
            <a:endParaRPr lang="pl-PL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53175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90152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60" y="1957965"/>
            <a:ext cx="11528046" cy="336097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34574" y="5504507"/>
            <a:ext cx="257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PKP z obsługą sędziowską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547465" y="5504507"/>
            <a:ext cx="211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PKP samoobsługowy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00053" y="5504507"/>
            <a:ext cx="2271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PKP samoobsługowy</a:t>
            </a:r>
            <a:br>
              <a:rPr lang="pl-PL" dirty="0"/>
            </a:br>
            <a:r>
              <a:rPr lang="pl-PL" dirty="0"/>
              <a:t>z zadanym kierunkiem</a:t>
            </a:r>
            <a:br>
              <a:rPr lang="pl-PL" dirty="0"/>
            </a:br>
            <a:r>
              <a:rPr lang="pl-PL" dirty="0"/>
              <a:t>manewru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211915" y="5504507"/>
            <a:ext cx="211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PKP samoobsługowy</a:t>
            </a:r>
            <a:br>
              <a:rPr lang="pl-PL" dirty="0"/>
            </a:br>
            <a:r>
              <a:rPr lang="pl-PL" dirty="0"/>
              <a:t>„zawróć”</a:t>
            </a:r>
          </a:p>
        </p:txBody>
      </p:sp>
    </p:spTree>
    <p:extLst>
      <p:ext uri="{BB962C8B-B14F-4D97-AF65-F5344CB8AC3E}">
        <p14:creationId xmlns:p14="http://schemas.microsoft.com/office/powerpoint/2010/main" val="23208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8685" y="365125"/>
            <a:ext cx="10515600" cy="1325563"/>
          </a:xfrm>
        </p:spPr>
        <p:txBody>
          <a:bodyPr/>
          <a:lstStyle/>
          <a:p>
            <a:r>
              <a:rPr lang="pl-PL" b="1" dirty="0"/>
              <a:t>Materiały rajdowe – karta drogowa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9175" y="1834678"/>
            <a:ext cx="8658046" cy="4351338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52641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1119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304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4897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- Skrzyżowania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3881" y="5206141"/>
            <a:ext cx="10469003" cy="11518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b="1" i="1" dirty="0"/>
              <a:t>Jednoznaczne przejazdy uwarunkowane sytuacją drogową. Brak wyboru kierunku jazdy.</a:t>
            </a:r>
            <a:br>
              <a:rPr lang="pl-PL" sz="2400" b="1" i="1" dirty="0"/>
            </a:br>
            <a:r>
              <a:rPr lang="pl-PL" sz="2400" b="1" i="1" dirty="0"/>
              <a:t>Droga może zostać „zamknięta” również przez inne elementy zastosowane w </a:t>
            </a:r>
            <a:r>
              <a:rPr lang="pl-PL" sz="2400" b="1" i="1" dirty="0" err="1"/>
              <a:t>itinererze</a:t>
            </a:r>
            <a:r>
              <a:rPr lang="pl-PL" sz="2400" b="1" i="1" dirty="0"/>
              <a:t> jak np. constans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607614"/>
              </p:ext>
            </p:extLst>
          </p:nvPr>
        </p:nvGraphicFramePr>
        <p:xfrm>
          <a:off x="1026640" y="2182341"/>
          <a:ext cx="6018213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" name="CorelDRAW" r:id="rId3" imgW="6018284" imgH="2351656" progId="CorelDraw.Graphic.17">
                  <p:embed/>
                </p:oleObj>
              </mc:Choice>
              <mc:Fallback>
                <p:oleObj name="CorelDRAW" r:id="rId3" imgW="6018284" imgH="235165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640" y="2182341"/>
                        <a:ext cx="6018213" cy="235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52641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" name="CorelDRAW" r:id="rId5" imgW="3031404" imgH="4466950" progId="CorelDraw.Graphic.17">
                  <p:embed/>
                </p:oleObj>
              </mc:Choice>
              <mc:Fallback>
                <p:oleObj name="CorelDRAW" r:id="rId5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1119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" name="CorelDRAW" r:id="rId7" imgW="4189005" imgH="4186570" progId="CorelDraw.Graphic.17">
                  <p:embed/>
                </p:oleObj>
              </mc:Choice>
              <mc:Fallback>
                <p:oleObj name="CorelDRAW" r:id="rId7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232458"/>
              </p:ext>
            </p:extLst>
          </p:nvPr>
        </p:nvGraphicFramePr>
        <p:xfrm>
          <a:off x="7918579" y="1889812"/>
          <a:ext cx="2992437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" name="CorelDRAW" r:id="rId9" imgW="2991668" imgH="2817203" progId="CorelDraw.Graphic.17">
                  <p:embed/>
                </p:oleObj>
              </mc:Choice>
              <mc:Fallback>
                <p:oleObj name="CorelDRAW" r:id="rId9" imgW="2991668" imgH="281720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18579" y="1889812"/>
                        <a:ext cx="2992437" cy="281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78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965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- Skrzyżowania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09923" y="4039630"/>
            <a:ext cx="3942962" cy="2089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Z zasady </a:t>
            </a:r>
            <a:r>
              <a:rPr lang="pl-PL" sz="1800" b="1" dirty="0"/>
              <a:t>w bramy nie wjeżdżamy</a:t>
            </a:r>
            <a:r>
              <a:rPr lang="pl-PL" sz="1800" dirty="0"/>
              <a:t>. Wszystkie sytuacje drogowe, które nakazują wjazd w bramę muszą jednoznacznie wynikać z materiałów rajdowych</a:t>
            </a:r>
          </a:p>
          <a:p>
            <a:pPr marL="0" indent="0">
              <a:buNone/>
            </a:pPr>
            <a:r>
              <a:rPr lang="pl-PL" sz="1800" dirty="0"/>
              <a:t>Bramy zawsze oznaczane są dwoma kółkami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15821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57740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4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923" y="1690688"/>
            <a:ext cx="1724025" cy="21717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2224" y="1690688"/>
            <a:ext cx="1730661" cy="21717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868" y="3990288"/>
            <a:ext cx="1239667" cy="1551315"/>
          </a:xfrm>
          <a:prstGeom prst="rect">
            <a:avLst/>
          </a:prstGeom>
        </p:spPr>
      </p:pic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104694"/>
              </p:ext>
            </p:extLst>
          </p:nvPr>
        </p:nvGraphicFramePr>
        <p:xfrm>
          <a:off x="958419" y="1690688"/>
          <a:ext cx="5262563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" name="CorelDRAW" r:id="rId10" imgW="5262348" imgH="2979881" progId="CorelDraw.Graphic.17">
                  <p:embed/>
                </p:oleObj>
              </mc:Choice>
              <mc:Fallback>
                <p:oleObj name="CorelDRAW" r:id="rId10" imgW="5262348" imgH="297988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8419" y="1690688"/>
                        <a:ext cx="5262563" cy="297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096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66" y="1386043"/>
            <a:ext cx="7276750" cy="498002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2059" y="102576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„Kiełbasa”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52641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1119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42796" y="4083113"/>
            <a:ext cx="4291343" cy="19671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1900" dirty="0"/>
              <a:t>Jeżeli skrzyżowanie, na które najeżdżamy </a:t>
            </a:r>
            <a:r>
              <a:rPr lang="pl-PL" sz="1900" b="1" dirty="0"/>
              <a:t>nie jest opisane w </a:t>
            </a:r>
            <a:r>
              <a:rPr lang="pl-PL" sz="1900" b="1" dirty="0" err="1"/>
              <a:t>itinererze</a:t>
            </a:r>
            <a:r>
              <a:rPr lang="pl-PL" sz="1900" dirty="0"/>
              <a:t>, pokonujemy je zawsze na wprost lub tak jak wskazuje kierunek drogi głównej. </a:t>
            </a:r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r>
              <a:rPr lang="pl-PL" sz="1900" dirty="0"/>
              <a:t>Skrzyżowania z jednoznacznym przejazdem pokonujemy zgodnie z zasadami ruchu drogowego.</a:t>
            </a:r>
            <a:br>
              <a:rPr lang="pl-PL" sz="1900" dirty="0"/>
            </a:br>
            <a:endParaRPr lang="pl-PL" sz="19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361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9468" y="-15119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„Kiełbasa”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0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934140"/>
            <a:ext cx="10515600" cy="1441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Jeżeli skrzyżowanie nie jest opisane w </a:t>
            </a:r>
            <a:r>
              <a:rPr lang="pl-PL" sz="1800" dirty="0" err="1"/>
              <a:t>itinererze</a:t>
            </a:r>
            <a:r>
              <a:rPr lang="pl-PL" sz="1800" dirty="0"/>
              <a:t>, a </a:t>
            </a:r>
            <a:r>
              <a:rPr lang="pl-PL" sz="1800" b="1" dirty="0"/>
              <a:t>wskazany jest na nim kierunek drogi głównej</a:t>
            </a:r>
            <a:r>
              <a:rPr lang="pl-PL" sz="1800" dirty="0"/>
              <a:t>, pokonujemy je zawsze </a:t>
            </a:r>
            <a:r>
              <a:rPr lang="pl-PL" sz="1800" b="1" dirty="0"/>
              <a:t>wzdłuż drogi głównej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pl-PL" sz="1800" dirty="0"/>
              <a:t>Jeżeli skrzyżowanie nie jest opisane w </a:t>
            </a:r>
            <a:r>
              <a:rPr lang="pl-PL" sz="1800" dirty="0" err="1"/>
              <a:t>itinererze</a:t>
            </a:r>
            <a:r>
              <a:rPr lang="pl-PL" sz="1800" dirty="0"/>
              <a:t>, i </a:t>
            </a:r>
            <a:r>
              <a:rPr lang="pl-PL" sz="1800" b="1" dirty="0"/>
              <a:t>brak jest wytyczonej drogi głównej</a:t>
            </a:r>
            <a:r>
              <a:rPr lang="pl-PL" sz="1800" dirty="0"/>
              <a:t>, pokonujemy je zawsze </a:t>
            </a:r>
            <a:r>
              <a:rPr lang="pl-PL" sz="1800" b="1" dirty="0"/>
              <a:t>na wprost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endParaRPr lang="pl-PL" sz="1800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918340"/>
              </p:ext>
            </p:extLst>
          </p:nvPr>
        </p:nvGraphicFramePr>
        <p:xfrm>
          <a:off x="3371850" y="1123322"/>
          <a:ext cx="5448300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" name="CorelDRAW" r:id="rId7" imgW="5448101" imgH="3412892" progId="CorelDraw.Graphic.17">
                  <p:embed/>
                </p:oleObj>
              </mc:Choice>
              <mc:Fallback>
                <p:oleObj name="CorelDRAW" r:id="rId7" imgW="5448101" imgH="3412892" progId="CorelDraw.Graphic.17">
                  <p:embed/>
                  <p:pic>
                    <p:nvPicPr>
                      <p:cNvPr id="9" name="Obiek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71850" y="1123322"/>
                        <a:ext cx="5448300" cy="341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854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0003" y="247436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„Kiełbasa”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489702" y="5586211"/>
            <a:ext cx="8864097" cy="590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Linie poziome na jezdni nie wyznaczają toru jazdy.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267" y="1556401"/>
            <a:ext cx="6895401" cy="36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2143" y="175012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„Kiełbasa”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460" y="1398308"/>
            <a:ext cx="7410145" cy="4950641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16048" y="4689695"/>
            <a:ext cx="4200807" cy="1487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Sytuacje w których nie da się podążać </a:t>
            </a:r>
            <a:br>
              <a:rPr lang="pl-PL" sz="1800" dirty="0"/>
            </a:br>
            <a:r>
              <a:rPr lang="pl-PL" sz="1800" dirty="0"/>
              <a:t>drogą główną pokonujemy na wprost </a:t>
            </a:r>
            <a:br>
              <a:rPr lang="pl-PL" sz="1800" dirty="0"/>
            </a:br>
            <a:r>
              <a:rPr lang="pl-PL" sz="1800" dirty="0"/>
              <a:t>bądź zgodnie z jednoznacznym wyjazdem.</a:t>
            </a:r>
          </a:p>
        </p:txBody>
      </p:sp>
    </p:spTree>
    <p:extLst>
      <p:ext uri="{BB962C8B-B14F-4D97-AF65-F5344CB8AC3E}">
        <p14:creationId xmlns:p14="http://schemas.microsoft.com/office/powerpoint/2010/main" val="321286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0478" y="211224"/>
            <a:ext cx="9343322" cy="1325563"/>
          </a:xfrm>
        </p:spPr>
        <p:txBody>
          <a:bodyPr/>
          <a:lstStyle/>
          <a:p>
            <a:r>
              <a:rPr lang="pl-PL" b="1" dirty="0"/>
              <a:t>Podstawowe zasady – Światła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586211"/>
            <a:ext cx="10515600" cy="590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Manewry na światłach opisane w </a:t>
            </a:r>
            <a:r>
              <a:rPr lang="pl-PL" sz="1800" dirty="0" err="1"/>
              <a:t>itinererze</a:t>
            </a:r>
            <a:r>
              <a:rPr lang="pl-PL" sz="1800" dirty="0"/>
              <a:t> wykonujemy </a:t>
            </a:r>
            <a:r>
              <a:rPr lang="pl-PL" sz="1800" b="1" dirty="0"/>
              <a:t>wyłącznie na skrzyżowaniach</a:t>
            </a:r>
            <a:r>
              <a:rPr lang="pl-PL" sz="1800" dirty="0"/>
              <a:t>, światła dotyczące przejścia dla pieszych pomiędzy skrzyżowaniami są pomijane (nie można ich opisywać w </a:t>
            </a:r>
            <a:r>
              <a:rPr lang="pl-PL" sz="1800" dirty="0" err="1"/>
              <a:t>itinererze</a:t>
            </a:r>
            <a:r>
              <a:rPr lang="pl-PL" sz="1800" dirty="0"/>
              <a:t>).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1799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614442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110" y="2276253"/>
            <a:ext cx="1476198" cy="1846434"/>
          </a:xfrm>
          <a:prstGeom prst="rect">
            <a:avLst/>
          </a:prstGeom>
        </p:spPr>
      </p:pic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901107"/>
              </p:ext>
            </p:extLst>
          </p:nvPr>
        </p:nvGraphicFramePr>
        <p:xfrm>
          <a:off x="3354138" y="1486543"/>
          <a:ext cx="6656002" cy="409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" name="CorelDRAW" r:id="rId8" imgW="5319797" imgH="3277008" progId="CorelDraw.Graphic.17">
                  <p:embed/>
                </p:oleObj>
              </mc:Choice>
              <mc:Fallback>
                <p:oleObj name="CorelDRAW" r:id="rId8" imgW="5319797" imgH="327700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4138" y="1486543"/>
                        <a:ext cx="6656002" cy="4099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60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7619" y="365125"/>
            <a:ext cx="10515600" cy="1325563"/>
          </a:xfrm>
        </p:spPr>
        <p:txBody>
          <a:bodyPr/>
          <a:lstStyle/>
          <a:p>
            <a:r>
              <a:rPr lang="pl-PL" b="1" dirty="0"/>
              <a:t>Rajd Nawigacyjny - elementy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81235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7285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17619" y="1825625"/>
            <a:ext cx="10515600" cy="4351338"/>
          </a:xfrm>
        </p:spPr>
        <p:txBody>
          <a:bodyPr/>
          <a:lstStyle/>
          <a:p>
            <a:r>
              <a:rPr lang="pl-PL" dirty="0"/>
              <a:t>Odprawa</a:t>
            </a:r>
          </a:p>
          <a:p>
            <a:r>
              <a:rPr lang="pl-PL" dirty="0"/>
              <a:t>Próby SZ</a:t>
            </a:r>
          </a:p>
          <a:p>
            <a:r>
              <a:rPr lang="pl-PL" dirty="0"/>
              <a:t>Test BRD</a:t>
            </a:r>
          </a:p>
          <a:p>
            <a:r>
              <a:rPr lang="pl-PL" dirty="0"/>
              <a:t>START</a:t>
            </a:r>
          </a:p>
          <a:p>
            <a:r>
              <a:rPr lang="pl-PL" dirty="0"/>
              <a:t>PKC</a:t>
            </a:r>
          </a:p>
          <a:p>
            <a:r>
              <a:rPr lang="pl-PL" dirty="0"/>
              <a:t>META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84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5025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Strzałki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618934"/>
            <a:ext cx="10515600" cy="65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Jeżeli mamy do czynienia ze skrzyżowaniem opisanym strzałkami, szukamy dokładnie takiego skrzyżowania, jakie jest narysowane. Dotyczy to zarówno skrzyżowań jak i rond.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90738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7260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704" y="2581130"/>
            <a:ext cx="1364158" cy="1638557"/>
          </a:xfrm>
          <a:prstGeom prst="rect">
            <a:avLst/>
          </a:prstGeom>
        </p:spPr>
      </p:pic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23321"/>
              </p:ext>
            </p:extLst>
          </p:nvPr>
        </p:nvGraphicFramePr>
        <p:xfrm>
          <a:off x="3189183" y="1515953"/>
          <a:ext cx="1101338" cy="394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" name="CorelDRAW" r:id="rId8" imgW="916315" imgH="3281314" progId="CorelDraw.Graphic.17">
                  <p:embed/>
                </p:oleObj>
              </mc:Choice>
              <mc:Fallback>
                <p:oleObj name="CorelDRAW" r:id="rId8" imgW="916315" imgH="328131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89183" y="1515953"/>
                        <a:ext cx="1101338" cy="394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8355" y="2581130"/>
            <a:ext cx="1364812" cy="1638557"/>
          </a:xfrm>
          <a:prstGeom prst="rect">
            <a:avLst/>
          </a:prstGeom>
        </p:spPr>
      </p:pic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14295"/>
              </p:ext>
            </p:extLst>
          </p:nvPr>
        </p:nvGraphicFramePr>
        <p:xfrm>
          <a:off x="8068652" y="1521874"/>
          <a:ext cx="1457024" cy="393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" name="CorelDRAW" r:id="rId11" imgW="1270106" imgH="3434423" progId="CorelDraw.Graphic.17">
                  <p:embed/>
                </p:oleObj>
              </mc:Choice>
              <mc:Fallback>
                <p:oleObj name="CorelDRAW" r:id="rId11" imgW="1270106" imgH="343442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68652" y="1521874"/>
                        <a:ext cx="1457024" cy="3939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3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4487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Znaki drogowe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1523" y="5586211"/>
            <a:ext cx="10515600" cy="590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Znaki bez „nóżki” mogą występować w dowolnym zestawie znaków. Znaki z „nóżką” muszą występować dokładnie w takiej postaci, jak widnieją w </a:t>
            </a:r>
            <a:r>
              <a:rPr lang="pl-PL" sz="1800" dirty="0" err="1"/>
              <a:t>itinererze</a:t>
            </a:r>
            <a:r>
              <a:rPr lang="pl-PL" sz="1800" dirty="0"/>
              <a:t>.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90738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7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7260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8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135" y="2920226"/>
            <a:ext cx="838893" cy="9994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0041" y="2979090"/>
            <a:ext cx="836886" cy="999481"/>
          </a:xfrm>
          <a:prstGeom prst="rect">
            <a:avLst/>
          </a:prstGeom>
        </p:spPr>
      </p:pic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8211"/>
              </p:ext>
            </p:extLst>
          </p:nvPr>
        </p:nvGraphicFramePr>
        <p:xfrm>
          <a:off x="3222872" y="1779287"/>
          <a:ext cx="874713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9" name="CorelDRAW" r:id="rId9" imgW="875143" imgH="3281314" progId="CorelDraw.Graphic.17">
                  <p:embed/>
                </p:oleObj>
              </mc:Choice>
              <mc:Fallback>
                <p:oleObj name="CorelDRAW" r:id="rId9" imgW="875143" imgH="328131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22872" y="1779287"/>
                        <a:ext cx="874713" cy="328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79109"/>
              </p:ext>
            </p:extLst>
          </p:nvPr>
        </p:nvGraphicFramePr>
        <p:xfrm>
          <a:off x="9475391" y="1779288"/>
          <a:ext cx="874713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" name="CorelDRAW" r:id="rId11" imgW="875143" imgH="3281314" progId="CorelDraw.Graphic.17">
                  <p:embed/>
                </p:oleObj>
              </mc:Choice>
              <mc:Fallback>
                <p:oleObj name="CorelDRAW" r:id="rId11" imgW="875143" imgH="328131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75391" y="1779288"/>
                        <a:ext cx="874713" cy="328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33519"/>
              </p:ext>
            </p:extLst>
          </p:nvPr>
        </p:nvGraphicFramePr>
        <p:xfrm>
          <a:off x="5064066" y="1779286"/>
          <a:ext cx="890587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" name="CorelDRAW" r:id="rId13" imgW="669240" imgH="2468880" progId="CorelDraw.Graphic.17">
                  <p:embed/>
                </p:oleObj>
              </mc:Choice>
              <mc:Fallback>
                <p:oleObj name="CorelDRAW" r:id="rId13" imgW="669240" imgH="24688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64066" y="1779286"/>
                        <a:ext cx="890587" cy="328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154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1" y="1548713"/>
            <a:ext cx="5396495" cy="448524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0703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Kąty drogowe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66308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4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49764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5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865" y="1950524"/>
            <a:ext cx="990735" cy="124082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9607" y="1950524"/>
            <a:ext cx="992658" cy="1240823"/>
          </a:xfrm>
          <a:prstGeom prst="rect">
            <a:avLst/>
          </a:prstGeom>
        </p:spPr>
      </p:pic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60735"/>
              </p:ext>
            </p:extLst>
          </p:nvPr>
        </p:nvGraphicFramePr>
        <p:xfrm>
          <a:off x="6022959" y="3454358"/>
          <a:ext cx="1892300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6" name="CorelDRAW" r:id="rId10" imgW="1891994" imgH="2122471" progId="CorelDraw.Graphic.17">
                  <p:embed/>
                </p:oleObj>
              </mc:Choice>
              <mc:Fallback>
                <p:oleObj name="CorelDRAW" r:id="rId10" imgW="1891994" imgH="212247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22959" y="3454358"/>
                        <a:ext cx="1892300" cy="212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i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26862"/>
              </p:ext>
            </p:extLst>
          </p:nvPr>
        </p:nvGraphicFramePr>
        <p:xfrm>
          <a:off x="8987440" y="3452770"/>
          <a:ext cx="1697037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" name="CorelDRAW" r:id="rId12" imgW="1696667" imgH="2124385" progId="CorelDraw.Graphic.17">
                  <p:embed/>
                </p:oleObj>
              </mc:Choice>
              <mc:Fallback>
                <p:oleObj name="CorelDRAW" r:id="rId12" imgW="1696667" imgH="212438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87440" y="3452770"/>
                        <a:ext cx="1697037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086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4361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Obiekty inżynieryjne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63298" y="5585253"/>
            <a:ext cx="10515600" cy="59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pod wiaduktami                      przez mosty           i                 tory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66527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31129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7969" y="2416132"/>
            <a:ext cx="2025756" cy="24436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5260" y="2411287"/>
            <a:ext cx="2025756" cy="24485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6255" y="2411287"/>
            <a:ext cx="2055114" cy="244852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80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8809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Jazda z natury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584" y="3699260"/>
            <a:ext cx="5153025" cy="2238375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88243"/>
              </p:ext>
            </p:extLst>
          </p:nvPr>
        </p:nvGraphicFramePr>
        <p:xfrm>
          <a:off x="7089217" y="1354523"/>
          <a:ext cx="3730625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" name="CorelDRAW" r:id="rId4" imgW="3731326" imgH="4689915" progId="CorelDraw.Graphic.17">
                  <p:embed/>
                </p:oleObj>
              </mc:Choice>
              <mc:Fallback>
                <p:oleObj name="CorelDRAW" r:id="rId4" imgW="3731326" imgH="468991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9217" y="1354523"/>
                        <a:ext cx="3730625" cy="468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52641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" name="CorelDRAW" r:id="rId6" imgW="3031404" imgH="4466950" progId="CorelDraw.Graphic.17">
                  <p:embed/>
                </p:oleObj>
              </mc:Choice>
              <mc:Fallback>
                <p:oleObj name="CorelDRAW" r:id="rId6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1119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CorelDRAW" r:id="rId8" imgW="4189005" imgH="4186570" progId="CorelDraw.Graphic.17">
                  <p:embed/>
                </p:oleObj>
              </mc:Choice>
              <mc:Fallback>
                <p:oleObj name="CorelDRAW" r:id="rId8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191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7328" y="211224"/>
            <a:ext cx="9636664" cy="1325563"/>
          </a:xfrm>
        </p:spPr>
        <p:txBody>
          <a:bodyPr/>
          <a:lstStyle/>
          <a:p>
            <a:r>
              <a:rPr lang="pl-PL" b="1" dirty="0"/>
              <a:t>Podstawowe zasady – Manewry wielokrotne; Manewry „na którymś”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40036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1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34570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2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90687"/>
            <a:ext cx="987391" cy="122550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662" y="1690686"/>
            <a:ext cx="986150" cy="1225507"/>
          </a:xfrm>
          <a:prstGeom prst="rect">
            <a:avLst/>
          </a:prstGeom>
        </p:spPr>
      </p:pic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25066"/>
              </p:ext>
            </p:extLst>
          </p:nvPr>
        </p:nvGraphicFramePr>
        <p:xfrm>
          <a:off x="7014188" y="2507846"/>
          <a:ext cx="4732294" cy="3604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3" name="CorelDRAW" r:id="rId9" imgW="4243103" imgH="3231553" progId="CorelDraw.Graphic.17">
                  <p:embed/>
                </p:oleObj>
              </mc:Choice>
              <mc:Fallback>
                <p:oleObj name="CorelDRAW" r:id="rId9" imgW="4243103" imgH="323155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4188" y="2507846"/>
                        <a:ext cx="4732294" cy="3604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595380"/>
              </p:ext>
            </p:extLst>
          </p:nvPr>
        </p:nvGraphicFramePr>
        <p:xfrm>
          <a:off x="1513899" y="2688556"/>
          <a:ext cx="4514139" cy="356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4" name="CorelDRAW" r:id="rId11" imgW="4098044" imgH="3231553" progId="CorelDraw.Graphic.17">
                  <p:embed/>
                </p:oleObj>
              </mc:Choice>
              <mc:Fallback>
                <p:oleObj name="CorelDRAW" r:id="rId11" imgW="4098044" imgH="323155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3899" y="2688556"/>
                        <a:ext cx="4514139" cy="3560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68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7328" y="211224"/>
            <a:ext cx="9636664" cy="1325563"/>
          </a:xfrm>
        </p:spPr>
        <p:txBody>
          <a:bodyPr/>
          <a:lstStyle/>
          <a:p>
            <a:r>
              <a:rPr lang="pl-PL" b="1" dirty="0"/>
              <a:t>Podstawowe zasady – constans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035" y="1327296"/>
            <a:ext cx="98488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7328" y="211224"/>
            <a:ext cx="9636664" cy="1325563"/>
          </a:xfrm>
        </p:spPr>
        <p:txBody>
          <a:bodyPr/>
          <a:lstStyle/>
          <a:p>
            <a:r>
              <a:rPr lang="pl-PL" b="1" dirty="0"/>
              <a:t>Podstawowe zasady – constans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774" y="1971413"/>
            <a:ext cx="5568616" cy="26402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364" y="1961446"/>
            <a:ext cx="5535763" cy="2718033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065240" y="1536787"/>
            <a:ext cx="45719" cy="363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56337" y="5309315"/>
            <a:ext cx="1150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lewej stronie znajduje się przejazd w którym występuje constans, po prawej przejazd tych samych manewrów kiedy constans nie obowiązuje. Porównaj jak zmienia się przejazd.</a:t>
            </a:r>
          </a:p>
        </p:txBody>
      </p:sp>
    </p:spTree>
    <p:extLst>
      <p:ext uri="{BB962C8B-B14F-4D97-AF65-F5344CB8AC3E}">
        <p14:creationId xmlns:p14="http://schemas.microsoft.com/office/powerpoint/2010/main" val="169354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02554"/>
              </p:ext>
            </p:extLst>
          </p:nvPr>
        </p:nvGraphicFramePr>
        <p:xfrm>
          <a:off x="6096000" y="2317752"/>
          <a:ext cx="5404495" cy="28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2" name="CorelDRAW" r:id="rId3" imgW="8038103" imgH="4277957" progId="CorelDraw.Graphic.17">
                  <p:embed/>
                </p:oleObj>
              </mc:Choice>
              <mc:Fallback>
                <p:oleObj name="CorelDRAW" r:id="rId3" imgW="8038103" imgH="427795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317752"/>
                        <a:ext cx="5404495" cy="287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5025" y="365125"/>
            <a:ext cx="10515600" cy="1325563"/>
          </a:xfrm>
        </p:spPr>
        <p:txBody>
          <a:bodyPr/>
          <a:lstStyle/>
          <a:p>
            <a:r>
              <a:rPr lang="pl-PL" b="1" dirty="0"/>
              <a:t>Podstawowe zasady – Punkty nawiązania </a:t>
            </a:r>
            <a:br>
              <a:rPr lang="pl-PL" b="1" dirty="0"/>
            </a:br>
            <a:r>
              <a:rPr lang="pl-PL" b="1" dirty="0"/>
              <a:t>i kierunki świata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516698"/>
            <a:ext cx="10515600" cy="796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W </a:t>
            </a:r>
            <a:r>
              <a:rPr lang="pl-PL" sz="1800" dirty="0" err="1"/>
              <a:t>itinererze</a:t>
            </a:r>
            <a:r>
              <a:rPr lang="pl-PL" sz="1800" dirty="0"/>
              <a:t> znajdują się przynajmniej trzy jawne punkty nawiązania na mapie, zaznaczone także w kratkach </a:t>
            </a:r>
            <a:r>
              <a:rPr lang="pl-PL" sz="1800" dirty="0" err="1"/>
              <a:t>itinerera</a:t>
            </a:r>
            <a:r>
              <a:rPr lang="pl-PL" sz="1800" dirty="0"/>
              <a:t>. Jeżeli zabłądzimy, zawsze możemy się tam odnaleźć i kontynuować dalej jazdę od tego miejsca, wg kolejnych poleceń </a:t>
            </a:r>
            <a:r>
              <a:rPr lang="pl-PL" sz="1800" dirty="0" err="1"/>
              <a:t>itinerera</a:t>
            </a:r>
            <a:r>
              <a:rPr lang="pl-PL" sz="1800" dirty="0"/>
              <a:t>.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4755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3" name="CorelDRAW" r:id="rId5" imgW="3031404" imgH="4466950" progId="CorelDraw.Graphic.17">
                  <p:embed/>
                </p:oleObj>
              </mc:Choice>
              <mc:Fallback>
                <p:oleObj name="CorelDRAW" r:id="rId5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951108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4" name="CorelDRAW" r:id="rId7" imgW="4189005" imgH="4186570" progId="CorelDraw.Graphic.17">
                  <p:embed/>
                </p:oleObj>
              </mc:Choice>
              <mc:Fallback>
                <p:oleObj name="CorelDRAW" r:id="rId7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64119"/>
              </p:ext>
            </p:extLst>
          </p:nvPr>
        </p:nvGraphicFramePr>
        <p:xfrm>
          <a:off x="1909119" y="2380649"/>
          <a:ext cx="3428571" cy="275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" name="CorelDRAW" r:id="rId9" imgW="6298349" imgH="5053549" progId="CorelDraw.Graphic.17">
                  <p:embed/>
                </p:oleObj>
              </mc:Choice>
              <mc:Fallback>
                <p:oleObj name="CorelDRAW" r:id="rId9" imgW="6298349" imgH="505354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9119" y="2380649"/>
                        <a:ext cx="3428571" cy="2750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4557" y="1686753"/>
            <a:ext cx="982362" cy="122397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757" y="1977548"/>
            <a:ext cx="982362" cy="121610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50809" y="3241141"/>
            <a:ext cx="1212145" cy="344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018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59929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28296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/>
          <p:cNvSpPr/>
          <p:nvPr/>
        </p:nvSpPr>
        <p:spPr>
          <a:xfrm>
            <a:off x="1684640" y="2431875"/>
            <a:ext cx="92263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PYTANIA???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24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416" y="365125"/>
            <a:ext cx="10515600" cy="1325563"/>
          </a:xfrm>
        </p:spPr>
        <p:txBody>
          <a:bodyPr/>
          <a:lstStyle/>
          <a:p>
            <a:r>
              <a:rPr lang="pl-PL" b="1" dirty="0"/>
              <a:t>Odprawa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1416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Należy stawić się punktualnie wg informacji </a:t>
            </a:r>
            <a:r>
              <a:rPr lang="pl-PL" dirty="0" err="1"/>
              <a:t>przedrajdowej</a:t>
            </a:r>
            <a:endParaRPr lang="pl-PL" dirty="0"/>
          </a:p>
          <a:p>
            <a:r>
              <a:rPr lang="pl-PL" dirty="0"/>
              <a:t>Omówienie podstawowych zagadnień rajdu</a:t>
            </a:r>
          </a:p>
          <a:p>
            <a:r>
              <a:rPr lang="pl-PL" dirty="0"/>
              <a:t>Informacje na temat trasy, ewentualnych „nagłych wypadków”</a:t>
            </a:r>
          </a:p>
          <a:p>
            <a:r>
              <a:rPr lang="pl-PL" dirty="0"/>
              <a:t>Omówienie </a:t>
            </a:r>
            <a:r>
              <a:rPr lang="pl-PL" dirty="0" err="1"/>
              <a:t>PKPów</a:t>
            </a:r>
            <a:r>
              <a:rPr lang="pl-PL" dirty="0"/>
              <a:t> występujących na trasie oraz harmonogramu</a:t>
            </a:r>
          </a:p>
          <a:p>
            <a:r>
              <a:rPr lang="pl-PL" dirty="0"/>
              <a:t>Czas na zadawanie pytań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07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674578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0589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/>
          <p:cNvSpPr/>
          <p:nvPr/>
        </p:nvSpPr>
        <p:spPr>
          <a:xfrm>
            <a:off x="971034" y="436423"/>
            <a:ext cx="10149016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Wide Latin" panose="020A0A07050505020404" pitchFamily="18" charset="0"/>
              </a:rPr>
              <a:t>DO ZOBACZENIA</a:t>
            </a:r>
            <a:br>
              <a:rPr lang="pl-PL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Wide Latin" panose="020A0A07050505020404" pitchFamily="18" charset="0"/>
              </a:rPr>
            </a:br>
            <a:r>
              <a:rPr lang="pl-PL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Wide Latin" panose="020A0A07050505020404" pitchFamily="18" charset="0"/>
              </a:rPr>
              <a:t>NA</a:t>
            </a:r>
            <a:br>
              <a:rPr lang="pl-PL" sz="54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Wide Latin" panose="020A0A07050505020404" pitchFamily="18" charset="0"/>
              </a:rPr>
            </a:br>
            <a:r>
              <a:rPr lang="pl-PL" sz="100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Wide Latin" panose="020A0A07050505020404" pitchFamily="18" charset="0"/>
              </a:rPr>
              <a:t>MECIE!</a:t>
            </a:r>
          </a:p>
          <a:p>
            <a:pPr algn="ctr"/>
            <a:r>
              <a:rPr lang="pl-PL" sz="6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Wide Latin" panose="020A0A07050505020404" pitchFamily="18" charset="0"/>
              </a:rPr>
              <a:t>Powodzenia</a:t>
            </a:r>
            <a:r>
              <a:rPr lang="pl-PL" sz="10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Wide Latin" panose="020A0A07050505020404" pitchFamily="18" charset="0"/>
              </a:rPr>
              <a:t>!</a:t>
            </a:r>
            <a:endParaRPr lang="pl-PL" sz="100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Wide Latin" panose="020A0A070505050204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666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2631" y="365125"/>
            <a:ext cx="10515600" cy="1325563"/>
          </a:xfrm>
        </p:spPr>
        <p:txBody>
          <a:bodyPr/>
          <a:lstStyle/>
          <a:p>
            <a:r>
              <a:rPr lang="pl-PL" b="1" dirty="0"/>
              <a:t>Próby SZ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3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2631" y="1825625"/>
            <a:ext cx="45391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Próby sprawności kierowania pojazdem</a:t>
            </a:r>
          </a:p>
          <a:p>
            <a:r>
              <a:rPr lang="pl-PL" dirty="0"/>
              <a:t>Przeprowadzane na wyłączonym z ruchu placu</a:t>
            </a:r>
          </a:p>
          <a:p>
            <a:r>
              <a:rPr lang="pl-PL" dirty="0"/>
              <a:t>Start i Meta - sędziowie</a:t>
            </a:r>
          </a:p>
          <a:p>
            <a:r>
              <a:rPr lang="pl-PL" dirty="0"/>
              <a:t>Poruszanie się zgodnie ze schematem</a:t>
            </a:r>
          </a:p>
          <a:p>
            <a:r>
              <a:rPr lang="pl-PL" dirty="0"/>
              <a:t>Pomylenie trasy – taryfa</a:t>
            </a:r>
          </a:p>
          <a:p>
            <a:r>
              <a:rPr lang="pl-PL" dirty="0"/>
              <a:t>Kara za potrącenie słupków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261" y="278820"/>
            <a:ext cx="4680445" cy="609726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65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http://tapety.joe.pl/tapeta/pojazdy/samochody/srebrne-auto-widziane-z-g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58397" y="1514312"/>
            <a:ext cx="4907987" cy="36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8843" y="365125"/>
            <a:ext cx="10515600" cy="1325563"/>
          </a:xfrm>
        </p:spPr>
        <p:txBody>
          <a:bodyPr/>
          <a:lstStyle/>
          <a:p>
            <a:r>
              <a:rPr lang="pl-PL" b="1" dirty="0"/>
              <a:t>Próby SZ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8843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Start z linii – linia przebiega inaczej niż</a:t>
            </a:r>
            <a:br>
              <a:rPr lang="pl-PL" dirty="0"/>
            </a:br>
            <a:r>
              <a:rPr lang="pl-PL" dirty="0"/>
              <a:t>w sporcie, nie po obrysie a na wysokości</a:t>
            </a:r>
            <a:br>
              <a:rPr lang="pl-PL" dirty="0"/>
            </a:br>
            <a:r>
              <a:rPr lang="pl-PL" dirty="0"/>
              <a:t>przedniej osi</a:t>
            </a:r>
          </a:p>
          <a:p>
            <a:r>
              <a:rPr lang="pl-PL" dirty="0"/>
              <a:t>Odliczanie od 5,4… - ruszenie przed START</a:t>
            </a:r>
            <a:br>
              <a:rPr lang="pl-PL" dirty="0"/>
            </a:br>
            <a:r>
              <a:rPr lang="pl-PL" dirty="0"/>
              <a:t>karane jako falstart</a:t>
            </a:r>
          </a:p>
          <a:p>
            <a:endParaRPr lang="pl-PL" dirty="0"/>
          </a:p>
        </p:txBody>
      </p:sp>
      <p:pic>
        <p:nvPicPr>
          <p:cNvPr id="16" name="Picture 8" descr="http://www.rmfilipowicz.pl/images/mitsubishi-lancer-sedan-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07" y="4766429"/>
            <a:ext cx="3667388" cy="14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0061" y="4914009"/>
            <a:ext cx="858777" cy="141816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4087" y="1116543"/>
            <a:ext cx="858777" cy="141816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6013" y="1066248"/>
            <a:ext cx="858777" cy="1418164"/>
          </a:xfrm>
          <a:prstGeom prst="rect">
            <a:avLst/>
          </a:prstGeom>
        </p:spPr>
      </p:pic>
      <p:cxnSp>
        <p:nvCxnSpPr>
          <p:cNvPr id="22" name="Łącznik prosty 21"/>
          <p:cNvCxnSpPr/>
          <p:nvPr/>
        </p:nvCxnSpPr>
        <p:spPr>
          <a:xfrm>
            <a:off x="8323475" y="2369269"/>
            <a:ext cx="2447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31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http://tapety.joe.pl/tapeta/pojazdy/samochody/srebrne-auto-widziane-z-g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1969" y="865716"/>
            <a:ext cx="4440470" cy="33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89632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Meta – linia słupków między osiami, bezwzględne zatrzymanie pojazdu (zatrzymanie czasu w momencie odbicia amortyzatorów)</a:t>
            </a:r>
          </a:p>
          <a:p>
            <a:r>
              <a:rPr lang="pl-PL" dirty="0"/>
              <a:t>Punkty karne</a:t>
            </a:r>
          </a:p>
          <a:p>
            <a:r>
              <a:rPr lang="pl-PL" dirty="0"/>
              <a:t>Zasady liczenia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9632" y="365125"/>
            <a:ext cx="10515600" cy="1325563"/>
          </a:xfrm>
        </p:spPr>
        <p:txBody>
          <a:bodyPr/>
          <a:lstStyle/>
          <a:p>
            <a:r>
              <a:rPr lang="pl-PL" b="1" dirty="0"/>
              <a:t>Próby SZ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Picture 8" descr="http://www.rmfilipowicz.pl/images/mitsubishi-lancer-sedan-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12" y="1825625"/>
            <a:ext cx="3667388" cy="14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2917" y="2273416"/>
            <a:ext cx="858777" cy="14181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0916" y="1519806"/>
            <a:ext cx="858777" cy="141816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5936" y="1577423"/>
            <a:ext cx="858777" cy="1418164"/>
          </a:xfrm>
          <a:prstGeom prst="rect">
            <a:avLst/>
          </a:prstGeom>
        </p:spPr>
      </p:pic>
      <p:cxnSp>
        <p:nvCxnSpPr>
          <p:cNvPr id="14" name="Łącznik prosty 13"/>
          <p:cNvCxnSpPr/>
          <p:nvPr/>
        </p:nvCxnSpPr>
        <p:spPr>
          <a:xfrm>
            <a:off x="7457813" y="2718033"/>
            <a:ext cx="2667699" cy="33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39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7616" y="120694"/>
            <a:ext cx="10515600" cy="1325563"/>
          </a:xfrm>
        </p:spPr>
        <p:txBody>
          <a:bodyPr/>
          <a:lstStyle/>
          <a:p>
            <a:r>
              <a:rPr lang="pl-PL" b="1" dirty="0"/>
              <a:t>START / PKC / META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CorelDRAW" r:id="rId3" imgW="3031404" imgH="4466950" progId="CorelDraw.Graphic.17">
                  <p:embed/>
                </p:oleObj>
              </mc:Choice>
              <mc:Fallback>
                <p:oleObj name="CorelDRAW" r:id="rId3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CorelDRAW" r:id="rId5" imgW="4189005" imgH="4186570" progId="CorelDraw.Graphic.17">
                  <p:embed/>
                </p:oleObj>
              </mc:Choice>
              <mc:Fallback>
                <p:oleObj name="CorelDRAW" r:id="rId5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17616" y="1237180"/>
            <a:ext cx="10515600" cy="4351338"/>
          </a:xfrm>
        </p:spPr>
        <p:txBody>
          <a:bodyPr/>
          <a:lstStyle/>
          <a:p>
            <a:r>
              <a:rPr lang="pl-PL" dirty="0"/>
              <a:t>Oznaczenie strefy</a:t>
            </a:r>
          </a:p>
          <a:p>
            <a:r>
              <a:rPr lang="pl-PL" dirty="0"/>
              <a:t>Zasady wjazdu na strefę – po przekroczeniu znaku początku strefy należy niezwłocznie udać się do sędziego</a:t>
            </a:r>
            <a:br>
              <a:rPr lang="pl-PL" dirty="0"/>
            </a:br>
            <a:r>
              <a:rPr lang="pl-PL" dirty="0"/>
              <a:t>W przypadku </a:t>
            </a:r>
            <a:r>
              <a:rPr lang="pl-PL" dirty="0" err="1"/>
              <a:t>wystąpienia„kolejki</a:t>
            </a:r>
            <a:r>
              <a:rPr lang="pl-PL" dirty="0"/>
              <a:t>” do PKC, a wystąpienia zadanego czasu wjazdu, pilot ma prawo przynieść sędziemu kartę drogową, po jej oddaniu samochód może przejechać przez strefę, z zachowaniem dużej ostrożności</a:t>
            </a:r>
          </a:p>
          <a:p>
            <a:r>
              <a:rPr lang="pl-PL" dirty="0"/>
              <a:t>Po zdaniu karty należy niezwłocznie opuścić strefę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827" y="4753727"/>
            <a:ext cx="8858250" cy="16002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146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7619" y="365125"/>
            <a:ext cx="10515600" cy="1325563"/>
          </a:xfrm>
        </p:spPr>
        <p:txBody>
          <a:bodyPr/>
          <a:lstStyle/>
          <a:p>
            <a:r>
              <a:rPr lang="pl-PL" b="1" dirty="0"/>
              <a:t>Materiały rajdowe - </a:t>
            </a:r>
            <a:r>
              <a:rPr lang="pl-PL" b="1" dirty="0" err="1"/>
              <a:t>itinerer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046" y="1825625"/>
            <a:ext cx="9673907" cy="4351338"/>
          </a:xfrm>
          <a:prstGeom prst="rect">
            <a:avLst/>
          </a:prstGeom>
        </p:spPr>
      </p:pic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5" name="Obi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/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6" name="Obi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655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3139" y="93517"/>
            <a:ext cx="10515600" cy="1325563"/>
          </a:xfrm>
        </p:spPr>
        <p:txBody>
          <a:bodyPr/>
          <a:lstStyle/>
          <a:p>
            <a:r>
              <a:rPr lang="pl-PL" b="1" dirty="0"/>
              <a:t>Materiały rajdowe - mapa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587" y="1825625"/>
            <a:ext cx="9448933" cy="4351338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52641"/>
              </p:ext>
            </p:extLst>
          </p:nvPr>
        </p:nvGraphicFramePr>
        <p:xfrm>
          <a:off x="230360" y="122882"/>
          <a:ext cx="607840" cy="8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CorelDRAW" r:id="rId4" imgW="3031404" imgH="4466950" progId="CorelDraw.Graphic.17">
                  <p:embed/>
                </p:oleObj>
              </mc:Choice>
              <mc:Fallback>
                <p:oleObj name="CorelDRAW" r:id="rId4" imgW="3031404" imgH="446695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360" y="122882"/>
                        <a:ext cx="607840" cy="8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11191"/>
              </p:ext>
            </p:extLst>
          </p:nvPr>
        </p:nvGraphicFramePr>
        <p:xfrm>
          <a:off x="11252885" y="122882"/>
          <a:ext cx="778521" cy="7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CorelDRAW" r:id="rId6" imgW="4189005" imgH="4186570" progId="CorelDraw.Graphic.17">
                  <p:embed/>
                </p:oleObj>
              </mc:Choice>
              <mc:Fallback>
                <p:oleObj name="CorelDRAW" r:id="rId6" imgW="4189005" imgH="41865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2885" y="122882"/>
                        <a:ext cx="778521" cy="77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9695936" y="6376087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Warszawa, </a:t>
            </a:r>
            <a:fld id="{B1E26EB1-D3F0-40AD-9408-2E36C38A1615}" type="datetime1">
              <a:rPr lang="pl-PL" smtClean="0"/>
              <a:t>2022-01-22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108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760</Words>
  <Application>Microsoft Office PowerPoint</Application>
  <PresentationFormat>Panoramiczny</PresentationFormat>
  <Paragraphs>113</Paragraphs>
  <Slides>30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9" baseType="lpstr">
      <vt:lpstr>Adobe Gothic Std B</vt:lpstr>
      <vt:lpstr>Arial</vt:lpstr>
      <vt:lpstr>Berlin Sans FB</vt:lpstr>
      <vt:lpstr>Berlin Sans FB Demi</vt:lpstr>
      <vt:lpstr>Calibri</vt:lpstr>
      <vt:lpstr>Calibri Light</vt:lpstr>
      <vt:lpstr>Wide Latin</vt:lpstr>
      <vt:lpstr>Motyw pakietu Office</vt:lpstr>
      <vt:lpstr>CorelDRAW</vt:lpstr>
      <vt:lpstr>Prezentacja programu PowerPoint</vt:lpstr>
      <vt:lpstr>Rajd Nawigacyjny - elementy</vt:lpstr>
      <vt:lpstr>Odprawa</vt:lpstr>
      <vt:lpstr>Próby SZ</vt:lpstr>
      <vt:lpstr>Próby SZ</vt:lpstr>
      <vt:lpstr>Próby SZ</vt:lpstr>
      <vt:lpstr>START / PKC / META</vt:lpstr>
      <vt:lpstr>Materiały rajdowe - itinerer</vt:lpstr>
      <vt:lpstr>Materiały rajdowe - mapa</vt:lpstr>
      <vt:lpstr>Materiały rajdowe - mapa</vt:lpstr>
      <vt:lpstr>Materiały rajdowe – PKPy</vt:lpstr>
      <vt:lpstr>Materiały rajdowe – karta drogowa</vt:lpstr>
      <vt:lpstr>Podstawowe zasady - Skrzyżowania</vt:lpstr>
      <vt:lpstr>Podstawowe zasady - Skrzyżowania</vt:lpstr>
      <vt:lpstr>Podstawowe zasady – „Kiełbasa”</vt:lpstr>
      <vt:lpstr>Podstawowe zasady – „Kiełbasa”</vt:lpstr>
      <vt:lpstr>Podstawowe zasady – „Kiełbasa”</vt:lpstr>
      <vt:lpstr>Podstawowe zasady – „Kiełbasa”</vt:lpstr>
      <vt:lpstr>Podstawowe zasady – Światła</vt:lpstr>
      <vt:lpstr>Podstawowe zasady – Strzałki</vt:lpstr>
      <vt:lpstr>Podstawowe zasady – Znaki drogowe</vt:lpstr>
      <vt:lpstr>Podstawowe zasady – Kąty drogowe</vt:lpstr>
      <vt:lpstr>Podstawowe zasady – Obiekty inżynieryjne</vt:lpstr>
      <vt:lpstr>Podstawowe zasady – Jazda z natury</vt:lpstr>
      <vt:lpstr>Podstawowe zasady – Manewry wielokrotne; Manewry „na którymś”</vt:lpstr>
      <vt:lpstr>Podstawowe zasady – constans</vt:lpstr>
      <vt:lpstr>Podstawowe zasady – constans</vt:lpstr>
      <vt:lpstr>Podstawowe zasady – Punkty nawiązania  i kierunki świata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Piotrek</dc:creator>
  <cp:lastModifiedBy>Bartosz Komarnicki</cp:lastModifiedBy>
  <cp:revision>103</cp:revision>
  <cp:lastPrinted>2016-03-16T19:45:56Z</cp:lastPrinted>
  <dcterms:created xsi:type="dcterms:W3CDTF">2015-03-06T22:37:15Z</dcterms:created>
  <dcterms:modified xsi:type="dcterms:W3CDTF">2022-01-22T09:20:00Z</dcterms:modified>
</cp:coreProperties>
</file>