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79" r:id="rId4"/>
    <p:sldId id="280" r:id="rId5"/>
    <p:sldId id="287" r:id="rId6"/>
    <p:sldId id="282" r:id="rId7"/>
    <p:sldId id="281" r:id="rId8"/>
    <p:sldId id="278" r:id="rId9"/>
    <p:sldId id="258" r:id="rId10"/>
    <p:sldId id="270" r:id="rId11"/>
    <p:sldId id="271" r:id="rId12"/>
    <p:sldId id="259" r:id="rId13"/>
    <p:sldId id="298" r:id="rId14"/>
    <p:sldId id="297" r:id="rId15"/>
    <p:sldId id="260" r:id="rId16"/>
    <p:sldId id="273" r:id="rId17"/>
    <p:sldId id="261" r:id="rId18"/>
    <p:sldId id="289" r:id="rId19"/>
    <p:sldId id="288" r:id="rId20"/>
    <p:sldId id="290" r:id="rId21"/>
    <p:sldId id="265" r:id="rId22"/>
    <p:sldId id="266" r:id="rId23"/>
    <p:sldId id="267" r:id="rId24"/>
    <p:sldId id="272" r:id="rId25"/>
    <p:sldId id="268" r:id="rId26"/>
    <p:sldId id="262" r:id="rId27"/>
    <p:sldId id="275" r:id="rId28"/>
    <p:sldId id="291" r:id="rId29"/>
    <p:sldId id="292" r:id="rId30"/>
    <p:sldId id="293" r:id="rId31"/>
    <p:sldId id="294" r:id="rId32"/>
    <p:sldId id="296" r:id="rId33"/>
    <p:sldId id="299" r:id="rId34"/>
    <p:sldId id="300" r:id="rId35"/>
    <p:sldId id="301" r:id="rId36"/>
    <p:sldId id="302" r:id="rId37"/>
    <p:sldId id="276" r:id="rId38"/>
    <p:sldId id="274" r:id="rId39"/>
    <p:sldId id="269" r:id="rId40"/>
  </p:sldIdLst>
  <p:sldSz cx="12192000" cy="6858000"/>
  <p:notesSz cx="7099300" cy="102346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edykt Chądzyński" initials="BC" lastIdx="1" clrIdx="0">
    <p:extLst>
      <p:ext uri="{19B8F6BF-5375-455C-9EA6-DF929625EA0E}">
        <p15:presenceInfo xmlns:p15="http://schemas.microsoft.com/office/powerpoint/2012/main" userId="4b0708963fffc06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26"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emf"/><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1.emf"/><Relationship Id="rId4" Type="http://schemas.openxmlformats.org/officeDocument/2006/relationships/image" Target="../media/image3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47.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1.emf"/><Relationship Id="rId1" Type="http://schemas.openxmlformats.org/officeDocument/2006/relationships/image" Target="../media/image7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pl-PL"/>
          </a:p>
        </p:txBody>
      </p:sp>
      <p:sp>
        <p:nvSpPr>
          <p:cNvPr id="3" name="Symbol zastępczy daty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CE6B29C-B7D6-476B-94B6-DD90F31D2A82}" type="datetimeFigureOut">
              <a:rPr lang="pl-PL" smtClean="0"/>
              <a:t>2020-01-31</a:t>
            </a:fld>
            <a:endParaRPr lang="pl-PL"/>
          </a:p>
        </p:txBody>
      </p:sp>
      <p:sp>
        <p:nvSpPr>
          <p:cNvPr id="4" name="Symbol zastępczy obrazu slajdu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pl-PL"/>
          </a:p>
        </p:txBody>
      </p:sp>
      <p:sp>
        <p:nvSpPr>
          <p:cNvPr id="5" name="Symbol zastępczy notatek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pl-PL"/>
          </a:p>
        </p:txBody>
      </p:sp>
      <p:sp>
        <p:nvSpPr>
          <p:cNvPr id="7" name="Symbol zastępczy numeru slajdu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8E43E5C-51D5-4BED-94EA-DF5ECD373898}" type="slidenum">
              <a:rPr lang="pl-PL" smtClean="0"/>
              <a:t>‹#›</a:t>
            </a:fld>
            <a:endParaRPr lang="pl-PL"/>
          </a:p>
        </p:txBody>
      </p:sp>
    </p:spTree>
    <p:extLst>
      <p:ext uri="{BB962C8B-B14F-4D97-AF65-F5344CB8AC3E}">
        <p14:creationId xmlns:p14="http://schemas.microsoft.com/office/powerpoint/2010/main" val="124149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8E43E5C-51D5-4BED-94EA-DF5ECD373898}" type="slidenum">
              <a:rPr lang="pl-PL" smtClean="0"/>
              <a:t>1</a:t>
            </a:fld>
            <a:endParaRPr lang="pl-PL"/>
          </a:p>
        </p:txBody>
      </p:sp>
    </p:spTree>
    <p:extLst>
      <p:ext uri="{BB962C8B-B14F-4D97-AF65-F5344CB8AC3E}">
        <p14:creationId xmlns:p14="http://schemas.microsoft.com/office/powerpoint/2010/main" val="269329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88E43E5C-51D5-4BED-94EA-DF5ECD373898}" type="slidenum">
              <a:rPr lang="pl-PL" smtClean="0"/>
              <a:t>39</a:t>
            </a:fld>
            <a:endParaRPr lang="pl-PL"/>
          </a:p>
        </p:txBody>
      </p:sp>
    </p:spTree>
    <p:extLst>
      <p:ext uri="{BB962C8B-B14F-4D97-AF65-F5344CB8AC3E}">
        <p14:creationId xmlns:p14="http://schemas.microsoft.com/office/powerpoint/2010/main" val="2035607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0295C720-DB11-41C3-BC31-5E8D689C89BE}" type="datetimeFigureOut">
              <a:rPr lang="pl-PL" smtClean="0"/>
              <a:t>2020-01-31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186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295C720-DB11-41C3-BC31-5E8D689C89BE}" type="datetimeFigureOut">
              <a:rPr lang="pl-PL" smtClean="0"/>
              <a:t>2020-01-31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327834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295C720-DB11-41C3-BC31-5E8D689C89BE}" type="datetimeFigureOut">
              <a:rPr lang="pl-PL" smtClean="0"/>
              <a:t>2020-01-31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2150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0295C720-DB11-41C3-BC31-5E8D689C89BE}" type="datetimeFigureOut">
              <a:rPr lang="pl-PL" smtClean="0"/>
              <a:t>2020-01-31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125870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295C720-DB11-41C3-BC31-5E8D689C89BE}" type="datetimeFigureOut">
              <a:rPr lang="pl-PL" smtClean="0"/>
              <a:t>2020-01-31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1715583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0295C720-DB11-41C3-BC31-5E8D689C89BE}" type="datetimeFigureOut">
              <a:rPr lang="pl-PL" smtClean="0"/>
              <a:t>2020-01-31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209602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0295C720-DB11-41C3-BC31-5E8D689C89BE}" type="datetimeFigureOut">
              <a:rPr lang="pl-PL" smtClean="0"/>
              <a:t>2020-01-31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223882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0295C720-DB11-41C3-BC31-5E8D689C89BE}" type="datetimeFigureOut">
              <a:rPr lang="pl-PL" smtClean="0"/>
              <a:t>2020-01-31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134549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295C720-DB11-41C3-BC31-5E8D689C89BE}" type="datetimeFigureOut">
              <a:rPr lang="pl-PL" smtClean="0"/>
              <a:t>2020-01-31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1400655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295C720-DB11-41C3-BC31-5E8D689C89BE}" type="datetimeFigureOut">
              <a:rPr lang="pl-PL" smtClean="0"/>
              <a:t>2020-01-31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6807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295C720-DB11-41C3-BC31-5E8D689C89BE}" type="datetimeFigureOut">
              <a:rPr lang="pl-PL" smtClean="0"/>
              <a:t>2020-01-31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51BD925-4944-4A3A-8F4F-A09C7FC8BB89}" type="slidenum">
              <a:rPr lang="pl-PL" smtClean="0"/>
              <a:t>‹#›</a:t>
            </a:fld>
            <a:endParaRPr lang="pl-PL"/>
          </a:p>
        </p:txBody>
      </p:sp>
    </p:spTree>
    <p:extLst>
      <p:ext uri="{BB962C8B-B14F-4D97-AF65-F5344CB8AC3E}">
        <p14:creationId xmlns:p14="http://schemas.microsoft.com/office/powerpoint/2010/main" val="3623706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C720-DB11-41C3-BC31-5E8D689C89BE}" type="datetimeFigureOut">
              <a:rPr lang="pl-PL" smtClean="0"/>
              <a:t>2020-01-31</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BD925-4944-4A3A-8F4F-A09C7FC8BB89}" type="slidenum">
              <a:rPr lang="pl-PL" smtClean="0"/>
              <a:t>‹#›</a:t>
            </a:fld>
            <a:endParaRPr lang="pl-PL"/>
          </a:p>
        </p:txBody>
      </p:sp>
    </p:spTree>
    <p:extLst>
      <p:ext uri="{BB962C8B-B14F-4D97-AF65-F5344CB8AC3E}">
        <p14:creationId xmlns:p14="http://schemas.microsoft.com/office/powerpoint/2010/main" val="85905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image" Target="../media/image18.emf"/><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oleObject" Target="../embeddings/oleObject15.bin"/><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3.jpeg"/><Relationship Id="rId4" Type="http://schemas.openxmlformats.org/officeDocument/2006/relationships/image" Target="../media/image1.emf"/><Relationship Id="rId9"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5.emf"/><Relationship Id="rId5" Type="http://schemas.openxmlformats.org/officeDocument/2006/relationships/oleObject" Target="../embeddings/oleObject18.bin"/><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jpeg"/><Relationship Id="rId5" Type="http://schemas.openxmlformats.org/officeDocument/2006/relationships/image" Target="../media/image27.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jpeg"/><Relationship Id="rId5" Type="http://schemas.openxmlformats.org/officeDocument/2006/relationships/image" Target="../media/image28.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oleObject" Target="../embeddings/oleObject20.bin"/><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21.bin"/><Relationship Id="rId11" Type="http://schemas.openxmlformats.org/officeDocument/2006/relationships/image" Target="../media/image3.jpeg"/><Relationship Id="rId5" Type="http://schemas.openxmlformats.org/officeDocument/2006/relationships/image" Target="../media/image32.png"/><Relationship Id="rId10" Type="http://schemas.openxmlformats.org/officeDocument/2006/relationships/image" Target="../media/image31.emf"/><Relationship Id="rId4" Type="http://schemas.openxmlformats.org/officeDocument/2006/relationships/image" Target="../media/image1.emf"/><Relationship Id="rId9"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3.jpeg"/><Relationship Id="rId3" Type="http://schemas.openxmlformats.org/officeDocument/2006/relationships/oleObject" Target="../embeddings/oleObject23.bin"/><Relationship Id="rId7" Type="http://schemas.openxmlformats.org/officeDocument/2006/relationships/oleObject" Target="../embeddings/oleObject24.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8.png"/><Relationship Id="rId11" Type="http://schemas.openxmlformats.org/officeDocument/2006/relationships/oleObject" Target="../embeddings/oleObject26.bin"/><Relationship Id="rId5" Type="http://schemas.openxmlformats.org/officeDocument/2006/relationships/image" Target="../media/image37.png"/><Relationship Id="rId10" Type="http://schemas.openxmlformats.org/officeDocument/2006/relationships/image" Target="../media/image35.emf"/><Relationship Id="rId4" Type="http://schemas.openxmlformats.org/officeDocument/2006/relationships/image" Target="../media/image1.emf"/><Relationship Id="rId9"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41.png"/><Relationship Id="rId7" Type="http://schemas.openxmlformats.org/officeDocument/2006/relationships/image" Target="../media/image43.png"/><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42.png"/><Relationship Id="rId11" Type="http://schemas.openxmlformats.org/officeDocument/2006/relationships/image" Target="../media/image40.emf"/><Relationship Id="rId5" Type="http://schemas.openxmlformats.org/officeDocument/2006/relationships/image" Target="../media/image1.emf"/><Relationship Id="rId10" Type="http://schemas.openxmlformats.org/officeDocument/2006/relationships/oleObject" Target="../embeddings/oleObject29.bin"/><Relationship Id="rId4" Type="http://schemas.openxmlformats.org/officeDocument/2006/relationships/oleObject" Target="../embeddings/oleObject27.bin"/><Relationship Id="rId9" Type="http://schemas.openxmlformats.org/officeDocument/2006/relationships/image" Target="../media/image39.emf"/></Relationships>
</file>

<file path=ppt/slides/_rels/slide2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oleObject" Target="../embeddings/oleObject30.bin"/><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8.png"/><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2.bin"/><Relationship Id="rId5" Type="http://schemas.openxmlformats.org/officeDocument/2006/relationships/image" Target="../media/image47.emf"/><Relationship Id="rId4" Type="http://schemas.openxmlformats.org/officeDocument/2006/relationships/oleObject" Target="../embeddings/oleObject31.bin"/></Relationships>
</file>

<file path=ppt/slides/_rels/slide27.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oleObject" Target="../embeddings/oleObject33.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52.png"/><Relationship Id="rId11" Type="http://schemas.openxmlformats.org/officeDocument/2006/relationships/image" Target="../media/image3.jpeg"/><Relationship Id="rId5" Type="http://schemas.openxmlformats.org/officeDocument/2006/relationships/image" Target="../media/image51.png"/><Relationship Id="rId10" Type="http://schemas.openxmlformats.org/officeDocument/2006/relationships/image" Target="../media/image50.emf"/><Relationship Id="rId4" Type="http://schemas.openxmlformats.org/officeDocument/2006/relationships/image" Target="../media/image1.emf"/><Relationship Id="rId9"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3.jpeg"/><Relationship Id="rId5" Type="http://schemas.openxmlformats.org/officeDocument/2006/relationships/image" Target="../media/image53.png"/><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jpe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oleObject" Target="../embeddings/oleObject33.bin"/><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9.png"/><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56.png"/><Relationship Id="rId5" Type="http://schemas.openxmlformats.org/officeDocument/2006/relationships/image" Target="../media/image1.emf"/><Relationship Id="rId4" Type="http://schemas.openxmlformats.org/officeDocument/2006/relationships/oleObject" Target="../embeddings/oleObject33.bin"/><Relationship Id="rId9" Type="http://schemas.openxmlformats.org/officeDocument/2006/relationships/image" Target="../media/image3.jpeg"/></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0.png"/><Relationship Id="rId7"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56.png"/><Relationship Id="rId5" Type="http://schemas.openxmlformats.org/officeDocument/2006/relationships/image" Target="../media/image1.emf"/><Relationship Id="rId10" Type="http://schemas.openxmlformats.org/officeDocument/2006/relationships/image" Target="../media/image3.jpeg"/><Relationship Id="rId4" Type="http://schemas.openxmlformats.org/officeDocument/2006/relationships/oleObject" Target="../embeddings/oleObject33.bin"/><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2.png"/><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63.png"/><Relationship Id="rId7" Type="http://schemas.openxmlformats.org/officeDocument/2006/relationships/image" Target="../media/image65.jpg"/><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3.bin"/><Relationship Id="rId7" Type="http://schemas.openxmlformats.org/officeDocument/2006/relationships/image" Target="../media/image68.jpg"/><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image" Target="../media/image67.jpeg"/><Relationship Id="rId5" Type="http://schemas.openxmlformats.org/officeDocument/2006/relationships/image" Target="../media/image3.jpeg"/><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oleObject" Target="../embeddings/oleObject36.bin"/><Relationship Id="rId7" Type="http://schemas.openxmlformats.org/officeDocument/2006/relationships/image" Target="../media/image70.jpg"/><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69.jpeg"/><Relationship Id="rId5" Type="http://schemas.openxmlformats.org/officeDocument/2006/relationships/image" Target="../media/image3.jpeg"/><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oleObject" Target="../embeddings/oleObject37.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emf"/><Relationship Id="rId11" Type="http://schemas.openxmlformats.org/officeDocument/2006/relationships/image" Target="../media/image3.jpeg"/><Relationship Id="rId5" Type="http://schemas.openxmlformats.org/officeDocument/2006/relationships/oleObject" Target="../embeddings/oleObject36.bin"/><Relationship Id="rId10" Type="http://schemas.openxmlformats.org/officeDocument/2006/relationships/image" Target="../media/image75.png"/><Relationship Id="rId4" Type="http://schemas.openxmlformats.org/officeDocument/2006/relationships/image" Target="../media/image72.emf"/><Relationship Id="rId9" Type="http://schemas.openxmlformats.org/officeDocument/2006/relationships/image" Target="../media/image74.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hyperlink" Target="https://www.pzm.pl/tajemnice-nawigacji-2019" TargetMode="External"/><Relationship Id="rId5" Type="http://schemas.openxmlformats.org/officeDocument/2006/relationships/image" Target="../media/image3.jpeg"/><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40.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p:cNvGraphicFramePr>
            <a:graphicFrameLocks noChangeAspect="1"/>
          </p:cNvGraphicFramePr>
          <p:nvPr>
            <p:extLst>
              <p:ext uri="{D42A27DB-BD31-4B8C-83A1-F6EECF244321}">
                <p14:modId xmlns:p14="http://schemas.microsoft.com/office/powerpoint/2010/main" val="2203269567"/>
              </p:ext>
            </p:extLst>
          </p:nvPr>
        </p:nvGraphicFramePr>
        <p:xfrm>
          <a:off x="498214" y="169064"/>
          <a:ext cx="1376019" cy="2027287"/>
        </p:xfrm>
        <a:graphic>
          <a:graphicData uri="http://schemas.openxmlformats.org/presentationml/2006/ole">
            <mc:AlternateContent xmlns:mc="http://schemas.openxmlformats.org/markup-compatibility/2006">
              <mc:Choice xmlns:v="urn:schemas-microsoft-com:vml" Requires="v">
                <p:oleObj spid="_x0000_s1349" name="CorelDRAW" r:id="rId4" imgW="3031404" imgH="4466950" progId="CorelDraw.Graphic.17">
                  <p:embed/>
                </p:oleObj>
              </mc:Choice>
              <mc:Fallback>
                <p:oleObj name="CorelDRAW" r:id="rId4" imgW="3031404" imgH="4466950" progId="CorelDraw.Graphic.17">
                  <p:embed/>
                  <p:pic>
                    <p:nvPicPr>
                      <p:cNvPr id="0" name=""/>
                      <p:cNvPicPr/>
                      <p:nvPr/>
                    </p:nvPicPr>
                    <p:blipFill>
                      <a:blip r:embed="rId5"/>
                      <a:stretch>
                        <a:fillRect/>
                      </a:stretch>
                    </p:blipFill>
                    <p:spPr>
                      <a:xfrm>
                        <a:off x="498214" y="169064"/>
                        <a:ext cx="1376019" cy="2027287"/>
                      </a:xfrm>
                      <a:prstGeom prst="rect">
                        <a:avLst/>
                      </a:prstGeom>
                    </p:spPr>
                  </p:pic>
                </p:oleObj>
              </mc:Fallback>
            </mc:AlternateContent>
          </a:graphicData>
        </a:graphic>
      </p:graphicFrame>
      <p:sp>
        <p:nvSpPr>
          <p:cNvPr id="7" name="pole tekstowe 6"/>
          <p:cNvSpPr txBox="1"/>
          <p:nvPr/>
        </p:nvSpPr>
        <p:spPr>
          <a:xfrm>
            <a:off x="2142837" y="767193"/>
            <a:ext cx="7293940" cy="646331"/>
          </a:xfrm>
          <a:prstGeom prst="rect">
            <a:avLst/>
          </a:prstGeom>
          <a:noFill/>
        </p:spPr>
        <p:txBody>
          <a:bodyPr wrap="square" rtlCol="0">
            <a:spAutoFit/>
          </a:bodyPr>
          <a:lstStyle/>
          <a:p>
            <a:pPr algn="ctr"/>
            <a:r>
              <a:rPr lang="pl-PL" sz="3600" b="1" dirty="0">
                <a:latin typeface="Adobe Gothic Std B" panose="020B0800000000000000" pitchFamily="34" charset="-128"/>
                <a:ea typeface="Adobe Gothic Std B" panose="020B0800000000000000" pitchFamily="34" charset="-128"/>
              </a:rPr>
              <a:t>SZKOLENIE PRZEDRAJDOWE</a:t>
            </a:r>
          </a:p>
        </p:txBody>
      </p:sp>
      <p:sp>
        <p:nvSpPr>
          <p:cNvPr id="10" name="pole tekstowe 9"/>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sp>
        <p:nvSpPr>
          <p:cNvPr id="2" name="pole tekstowe 1">
            <a:extLst>
              <a:ext uri="{FF2B5EF4-FFF2-40B4-BE49-F238E27FC236}">
                <a16:creationId xmlns:a16="http://schemas.microsoft.com/office/drawing/2014/main" id="{31BECE90-9AB4-44DE-BB29-EC736EA776ED}"/>
              </a:ext>
            </a:extLst>
          </p:cNvPr>
          <p:cNvSpPr txBox="1"/>
          <p:nvPr/>
        </p:nvSpPr>
        <p:spPr>
          <a:xfrm>
            <a:off x="2872510" y="2342322"/>
            <a:ext cx="5820916" cy="3231654"/>
          </a:xfrm>
          <a:prstGeom prst="rect">
            <a:avLst/>
          </a:prstGeom>
          <a:noFill/>
        </p:spPr>
        <p:txBody>
          <a:bodyPr wrap="square" rtlCol="0">
            <a:spAutoFit/>
          </a:bodyPr>
          <a:lstStyle/>
          <a:p>
            <a:pPr algn="ctr"/>
            <a:r>
              <a:rPr lang="pl-PL" sz="7200" b="1" dirty="0">
                <a:solidFill>
                  <a:srgbClr val="FF0000"/>
                </a:solidFill>
                <a:effectLst>
                  <a:outerShdw blurRad="38100" dist="38100" dir="2700000" algn="tl">
                    <a:srgbClr val="000000">
                      <a:alpha val="43137"/>
                    </a:srgbClr>
                  </a:outerShdw>
                </a:effectLst>
                <a:latin typeface="Clip" panose="02000500000000000000" pitchFamily="2" charset="0"/>
              </a:rPr>
              <a:t>ZAMIEĆ 2020</a:t>
            </a:r>
            <a:br>
              <a:rPr lang="pl-PL" sz="7200" b="1" dirty="0">
                <a:solidFill>
                  <a:srgbClr val="FF0000"/>
                </a:solidFill>
                <a:effectLst>
                  <a:outerShdw blurRad="38100" dist="38100" dir="2700000" algn="tl">
                    <a:srgbClr val="000000">
                      <a:alpha val="43137"/>
                    </a:srgbClr>
                  </a:outerShdw>
                </a:effectLst>
                <a:latin typeface="Clip" panose="02000500000000000000" pitchFamily="2" charset="0"/>
              </a:rPr>
            </a:br>
            <a:r>
              <a:rPr lang="pl-PL" sz="4400" b="1" dirty="0">
                <a:solidFill>
                  <a:srgbClr val="FF0000"/>
                </a:solidFill>
                <a:effectLst>
                  <a:outerShdw blurRad="38100" dist="38100" dir="2700000" algn="tl">
                    <a:srgbClr val="000000">
                      <a:alpha val="43137"/>
                    </a:srgbClr>
                  </a:outerShdw>
                </a:effectLst>
                <a:latin typeface="Clip" panose="02000500000000000000" pitchFamily="2" charset="0"/>
              </a:rPr>
              <a:t>SZLAKIEM WARSZAWSKICH NEONÓW</a:t>
            </a:r>
          </a:p>
        </p:txBody>
      </p:sp>
      <p:pic>
        <p:nvPicPr>
          <p:cNvPr id="6" name="Obraz 5" descr="Obraz zawierający rysunek&#10;&#10;Opis wygenerowany automatycznie">
            <a:extLst>
              <a:ext uri="{FF2B5EF4-FFF2-40B4-BE49-F238E27FC236}">
                <a16:creationId xmlns:a16="http://schemas.microsoft.com/office/drawing/2014/main" id="{481200D9-4726-4FD5-BEA1-61CC3F383D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5935" y="383638"/>
            <a:ext cx="2129777" cy="1417453"/>
          </a:xfrm>
          <a:prstGeom prst="rect">
            <a:avLst/>
          </a:prstGeom>
        </p:spPr>
      </p:pic>
    </p:spTree>
    <p:extLst>
      <p:ext uri="{BB962C8B-B14F-4D97-AF65-F5344CB8AC3E}">
        <p14:creationId xmlns:p14="http://schemas.microsoft.com/office/powerpoint/2010/main" val="133642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52593" y="365125"/>
            <a:ext cx="10515600" cy="1325563"/>
          </a:xfrm>
        </p:spPr>
        <p:txBody>
          <a:bodyPr/>
          <a:lstStyle/>
          <a:p>
            <a:r>
              <a:rPr lang="pl-PL" b="1" dirty="0"/>
              <a:t>Materiały rajdowe - mapa</a:t>
            </a:r>
            <a:endParaRPr lang="pl-PL" dirty="0"/>
          </a:p>
        </p:txBody>
      </p:sp>
      <p:graphicFrame>
        <p:nvGraphicFramePr>
          <p:cNvPr id="4" name="Obiekt 3"/>
          <p:cNvGraphicFramePr>
            <a:graphicFrameLocks noChangeAspect="1"/>
          </p:cNvGraphicFramePr>
          <p:nvPr>
            <p:extLst>
              <p:ext uri="{D42A27DB-BD31-4B8C-83A1-F6EECF244321}">
                <p14:modId xmlns:p14="http://schemas.microsoft.com/office/powerpoint/2010/main" val="2503363674"/>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5570"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7" name="Obraz 6"/>
          <p:cNvPicPr>
            <a:picLocks noChangeAspect="1"/>
          </p:cNvPicPr>
          <p:nvPr/>
        </p:nvPicPr>
        <p:blipFill>
          <a:blip r:embed="rId5"/>
          <a:stretch>
            <a:fillRect/>
          </a:stretch>
        </p:blipFill>
        <p:spPr>
          <a:xfrm>
            <a:off x="1839482" y="1597244"/>
            <a:ext cx="8350078" cy="4533252"/>
          </a:xfrm>
          <a:prstGeom prst="rect">
            <a:avLst/>
          </a:prstGeom>
        </p:spPr>
      </p:pic>
      <p:sp>
        <p:nvSpPr>
          <p:cNvPr id="8" name="pole tekstowe 7"/>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9" name="Obraz 8" descr="Obraz zawierający rysunek&#10;&#10;Opis wygenerowany automatycznie">
            <a:extLst>
              <a:ext uri="{FF2B5EF4-FFF2-40B4-BE49-F238E27FC236}">
                <a16:creationId xmlns:a16="http://schemas.microsoft.com/office/drawing/2014/main" id="{33401081-3185-45C7-B8DA-9427E72AAD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784370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25025" y="365125"/>
            <a:ext cx="10515600" cy="1325563"/>
          </a:xfrm>
        </p:spPr>
        <p:txBody>
          <a:bodyPr/>
          <a:lstStyle/>
          <a:p>
            <a:r>
              <a:rPr lang="pl-PL" b="1" dirty="0"/>
              <a:t>Materiały rajdowe – </a:t>
            </a:r>
            <a:r>
              <a:rPr lang="pl-PL" b="1" dirty="0" err="1"/>
              <a:t>PKPy</a:t>
            </a:r>
            <a:endParaRPr lang="pl-PL" dirty="0"/>
          </a:p>
        </p:txBody>
      </p:sp>
      <p:graphicFrame>
        <p:nvGraphicFramePr>
          <p:cNvPr id="8" name="Obiekt 7"/>
          <p:cNvGraphicFramePr>
            <a:graphicFrameLocks noChangeAspect="1"/>
          </p:cNvGraphicFramePr>
          <p:nvPr>
            <p:extLst>
              <p:ext uri="{D42A27DB-BD31-4B8C-83A1-F6EECF244321}">
                <p14:modId xmlns:p14="http://schemas.microsoft.com/office/powerpoint/2010/main" val="2416353175"/>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6592"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12" name="Obraz 11"/>
          <p:cNvPicPr>
            <a:picLocks noChangeAspect="1"/>
          </p:cNvPicPr>
          <p:nvPr/>
        </p:nvPicPr>
        <p:blipFill>
          <a:blip r:embed="rId5"/>
          <a:stretch>
            <a:fillRect/>
          </a:stretch>
        </p:blipFill>
        <p:spPr>
          <a:xfrm>
            <a:off x="230360" y="1957965"/>
            <a:ext cx="11528046" cy="3360970"/>
          </a:xfrm>
          <a:prstGeom prst="rect">
            <a:avLst/>
          </a:prstGeom>
        </p:spPr>
      </p:pic>
      <p:sp>
        <p:nvSpPr>
          <p:cNvPr id="7" name="pole tekstowe 6"/>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sp>
        <p:nvSpPr>
          <p:cNvPr id="3" name="pole tekstowe 2"/>
          <p:cNvSpPr txBox="1"/>
          <p:nvPr/>
        </p:nvSpPr>
        <p:spPr>
          <a:xfrm>
            <a:off x="434574" y="5504507"/>
            <a:ext cx="2579168" cy="369332"/>
          </a:xfrm>
          <a:prstGeom prst="rect">
            <a:avLst/>
          </a:prstGeom>
          <a:noFill/>
        </p:spPr>
        <p:txBody>
          <a:bodyPr wrap="none" rtlCol="0">
            <a:spAutoFit/>
          </a:bodyPr>
          <a:lstStyle/>
          <a:p>
            <a:r>
              <a:rPr lang="pl-PL" dirty="0"/>
              <a:t>PKP z obsługą sędziowską</a:t>
            </a:r>
          </a:p>
        </p:txBody>
      </p:sp>
      <p:sp>
        <p:nvSpPr>
          <p:cNvPr id="10" name="pole tekstowe 9"/>
          <p:cNvSpPr txBox="1"/>
          <p:nvPr/>
        </p:nvSpPr>
        <p:spPr>
          <a:xfrm>
            <a:off x="3547465" y="5504507"/>
            <a:ext cx="2112373" cy="369332"/>
          </a:xfrm>
          <a:prstGeom prst="rect">
            <a:avLst/>
          </a:prstGeom>
          <a:noFill/>
        </p:spPr>
        <p:txBody>
          <a:bodyPr wrap="none" rtlCol="0">
            <a:spAutoFit/>
          </a:bodyPr>
          <a:lstStyle/>
          <a:p>
            <a:pPr algn="ctr"/>
            <a:r>
              <a:rPr lang="pl-PL" dirty="0"/>
              <a:t>PKP samoobsługowy</a:t>
            </a:r>
          </a:p>
        </p:txBody>
      </p:sp>
      <p:sp>
        <p:nvSpPr>
          <p:cNvPr id="13" name="pole tekstowe 12"/>
          <p:cNvSpPr txBox="1"/>
          <p:nvPr/>
        </p:nvSpPr>
        <p:spPr>
          <a:xfrm>
            <a:off x="6300053" y="5504507"/>
            <a:ext cx="2271648" cy="923330"/>
          </a:xfrm>
          <a:prstGeom prst="rect">
            <a:avLst/>
          </a:prstGeom>
          <a:noFill/>
        </p:spPr>
        <p:txBody>
          <a:bodyPr wrap="none" rtlCol="0">
            <a:spAutoFit/>
          </a:bodyPr>
          <a:lstStyle/>
          <a:p>
            <a:pPr algn="ctr"/>
            <a:r>
              <a:rPr lang="pl-PL" dirty="0"/>
              <a:t>PKP samoobsługowy</a:t>
            </a:r>
            <a:br>
              <a:rPr lang="pl-PL" dirty="0"/>
            </a:br>
            <a:r>
              <a:rPr lang="pl-PL" dirty="0"/>
              <a:t>z zadanym kierunkiem</a:t>
            </a:r>
            <a:br>
              <a:rPr lang="pl-PL" dirty="0"/>
            </a:br>
            <a:r>
              <a:rPr lang="pl-PL" dirty="0"/>
              <a:t>manewru</a:t>
            </a:r>
          </a:p>
        </p:txBody>
      </p:sp>
      <p:sp>
        <p:nvSpPr>
          <p:cNvPr id="14" name="pole tekstowe 13"/>
          <p:cNvSpPr txBox="1"/>
          <p:nvPr/>
        </p:nvSpPr>
        <p:spPr>
          <a:xfrm>
            <a:off x="9211915" y="5504507"/>
            <a:ext cx="2112373" cy="646331"/>
          </a:xfrm>
          <a:prstGeom prst="rect">
            <a:avLst/>
          </a:prstGeom>
          <a:noFill/>
        </p:spPr>
        <p:txBody>
          <a:bodyPr wrap="none" rtlCol="0">
            <a:spAutoFit/>
          </a:bodyPr>
          <a:lstStyle/>
          <a:p>
            <a:pPr algn="ctr"/>
            <a:r>
              <a:rPr lang="pl-PL" dirty="0"/>
              <a:t>PKP samoobsługowy</a:t>
            </a:r>
            <a:br>
              <a:rPr lang="pl-PL" dirty="0"/>
            </a:br>
            <a:r>
              <a:rPr lang="pl-PL" dirty="0"/>
              <a:t>„zawróć”</a:t>
            </a:r>
          </a:p>
        </p:txBody>
      </p:sp>
      <p:pic>
        <p:nvPicPr>
          <p:cNvPr id="11" name="Obraz 10" descr="Obraz zawierający rysunek&#10;&#10;Opis wygenerowany automatycznie">
            <a:extLst>
              <a:ext uri="{FF2B5EF4-FFF2-40B4-BE49-F238E27FC236}">
                <a16:creationId xmlns:a16="http://schemas.microsoft.com/office/drawing/2014/main" id="{35D347BD-6053-415A-8E8B-0272F75708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232084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1598685" y="365125"/>
            <a:ext cx="10515600" cy="1325563"/>
          </a:xfrm>
        </p:spPr>
        <p:txBody>
          <a:bodyPr/>
          <a:lstStyle/>
          <a:p>
            <a:r>
              <a:rPr lang="pl-PL" b="1" dirty="0"/>
              <a:t>Materiały rajdowe – </a:t>
            </a:r>
            <a:r>
              <a:rPr lang="pl-PL" b="1" dirty="0" err="1"/>
              <a:t>PKPy</a:t>
            </a:r>
            <a:endParaRPr lang="pl-PL" dirty="0"/>
          </a:p>
        </p:txBody>
      </p:sp>
      <p:graphicFrame>
        <p:nvGraphicFramePr>
          <p:cNvPr id="6" name="Obiekt 5"/>
          <p:cNvGraphicFramePr>
            <a:graphicFrameLocks noChangeAspect="1"/>
          </p:cNvGraphicFramePr>
          <p:nvPr>
            <p:extLst>
              <p:ext uri="{D42A27DB-BD31-4B8C-83A1-F6EECF244321}">
                <p14:modId xmlns:p14="http://schemas.microsoft.com/office/powerpoint/2010/main" val="2166252641"/>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7428"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9" name="pole tekstowe 8"/>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sp>
        <p:nvSpPr>
          <p:cNvPr id="3" name="Symbol zastępczy zawartości 2"/>
          <p:cNvSpPr>
            <a:spLocks noGrp="1"/>
          </p:cNvSpPr>
          <p:nvPr>
            <p:ph idx="1"/>
          </p:nvPr>
        </p:nvSpPr>
        <p:spPr>
          <a:xfrm>
            <a:off x="838200" y="1576571"/>
            <a:ext cx="6894223" cy="4351338"/>
          </a:xfrm>
        </p:spPr>
        <p:txBody>
          <a:bodyPr>
            <a:normAutofit/>
          </a:bodyPr>
          <a:lstStyle/>
          <a:p>
            <a:pPr marL="0" indent="0">
              <a:buNone/>
            </a:pPr>
            <a:r>
              <a:rPr lang="pl-PL" dirty="0"/>
              <a:t>PKP mogą być też znaki drogowe – tablice nazw miejscowości wyłącznie koloru zielonego (E-17a).</a:t>
            </a:r>
          </a:p>
          <a:p>
            <a:pPr marL="0" indent="0">
              <a:buNone/>
            </a:pPr>
            <a:r>
              <a:rPr lang="pl-PL" dirty="0"/>
              <a:t>Wówczas do karty drogowej (zgodnie z informacją na odprawie) należy wprowadzić stosowne znaki z mijanej po prawej stronie tablicy).</a:t>
            </a:r>
          </a:p>
          <a:p>
            <a:pPr marL="0" indent="0">
              <a:buNone/>
            </a:pPr>
            <a:endParaRPr lang="pl-PL" dirty="0"/>
          </a:p>
          <a:p>
            <a:pPr marL="0" indent="0">
              <a:buNone/>
            </a:pPr>
            <a:r>
              <a:rPr lang="pl-PL" dirty="0"/>
              <a:t>UWAGA! Białe tablice z niebieskim napisem są nazwami dzielnic lub osiedli (E-21).</a:t>
            </a:r>
          </a:p>
        </p:txBody>
      </p:sp>
      <p:pic>
        <p:nvPicPr>
          <p:cNvPr id="7399" name="Picture 231" descr="Znalezione obrazy dla zapytania tablica nazwy miejscowośc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5920" y="1576572"/>
            <a:ext cx="2969352" cy="2228994"/>
          </a:xfrm>
          <a:prstGeom prst="rect">
            <a:avLst/>
          </a:prstGeom>
          <a:noFill/>
          <a:extLst>
            <a:ext uri="{909E8E84-426E-40DD-AFC4-6F175D3DCCD1}">
              <a14:hiddenFill xmlns:a14="http://schemas.microsoft.com/office/drawing/2010/main">
                <a:solidFill>
                  <a:srgbClr val="FFFFFF"/>
                </a:solidFill>
              </a14:hiddenFill>
            </a:ext>
          </a:extLst>
        </p:spPr>
      </p:pic>
      <p:pic>
        <p:nvPicPr>
          <p:cNvPr id="7401" name="Picture 233" descr="Znalezione obrazy dla zapytania tablica nazwy miejscowośc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0429" y="4065481"/>
            <a:ext cx="2923309" cy="2190533"/>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descr="Obraz zawierający rysunek&#10;&#10;Opis wygenerowany automatycznie">
            <a:extLst>
              <a:ext uri="{FF2B5EF4-FFF2-40B4-BE49-F238E27FC236}">
                <a16:creationId xmlns:a16="http://schemas.microsoft.com/office/drawing/2014/main" id="{E6FA9139-1481-479D-A8FE-7DA1895971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114304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98685" y="365125"/>
            <a:ext cx="10515600" cy="1325563"/>
          </a:xfrm>
        </p:spPr>
        <p:txBody>
          <a:bodyPr/>
          <a:lstStyle/>
          <a:p>
            <a:r>
              <a:rPr lang="pl-PL" b="1" dirty="0"/>
              <a:t>Materiały rajdowe – Zadania na trasie</a:t>
            </a:r>
            <a:endParaRPr lang="pl-PL" dirty="0"/>
          </a:p>
        </p:txBody>
      </p:sp>
      <p:graphicFrame>
        <p:nvGraphicFramePr>
          <p:cNvPr id="6" name="Obiekt 5"/>
          <p:cNvGraphicFramePr>
            <a:graphicFrameLocks noChangeAspect="1"/>
          </p:cNvGraphicFramePr>
          <p:nvPr>
            <p:extLst>
              <p:ext uri="{D42A27DB-BD31-4B8C-83A1-F6EECF244321}">
                <p14:modId xmlns:p14="http://schemas.microsoft.com/office/powerpoint/2010/main" val="2166252641"/>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5082" name="CorelDRAW" r:id="rId3" imgW="3031404" imgH="4466950" progId="CorelDraw.Graphic.17">
                  <p:embed/>
                </p:oleObj>
              </mc:Choice>
              <mc:Fallback>
                <p:oleObj name="CorelDRAW" r:id="rId3" imgW="3031404" imgH="4466950" progId="CorelDraw.Graphic.17">
                  <p:embed/>
                  <p:pic>
                    <p:nvPicPr>
                      <p:cNvPr id="6" name="Obiekt 5"/>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9" name="pole tekstowe 8"/>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sp>
        <p:nvSpPr>
          <p:cNvPr id="3" name="Symbol zastępczy zawartości 2"/>
          <p:cNvSpPr>
            <a:spLocks noGrp="1"/>
          </p:cNvSpPr>
          <p:nvPr>
            <p:ph idx="1"/>
          </p:nvPr>
        </p:nvSpPr>
        <p:spPr>
          <a:xfrm>
            <a:off x="838200" y="1576571"/>
            <a:ext cx="10866120" cy="3303000"/>
          </a:xfrm>
        </p:spPr>
        <p:txBody>
          <a:bodyPr>
            <a:normAutofit/>
          </a:bodyPr>
          <a:lstStyle/>
          <a:p>
            <a:pPr marL="0" indent="0">
              <a:buNone/>
            </a:pPr>
            <a:r>
              <a:rPr lang="pl-PL" dirty="0" err="1"/>
              <a:t>PKP’ami</a:t>
            </a:r>
            <a:r>
              <a:rPr lang="pl-PL" dirty="0"/>
              <a:t> mogą być też zadania turystyczne. W </a:t>
            </a:r>
            <a:r>
              <a:rPr lang="pl-PL" dirty="0" err="1"/>
              <a:t>itinererze</a:t>
            </a:r>
            <a:r>
              <a:rPr lang="pl-PL" dirty="0"/>
              <a:t> wystąpić mogą kratki, w których w sposób jawny zaznaczona będzie realna lokalizacja zadania w naturze.</a:t>
            </a:r>
          </a:p>
          <a:p>
            <a:pPr marL="0" indent="0">
              <a:buNone/>
            </a:pPr>
            <a:r>
              <a:rPr lang="pl-PL" dirty="0"/>
              <a:t>Należy wówczas, zgodnie z numerem zadania w kratce itinerera, odnaleźć zadanie na karcie z pytaniami, i po wybraniu odpowiedzi, zgodnie z tym co się zobaczyło – wprowadzić numer odpowiedzi w kolejną wolną kratkę karty drogowej.</a:t>
            </a:r>
          </a:p>
        </p:txBody>
      </p:sp>
      <p:pic>
        <p:nvPicPr>
          <p:cNvPr id="8" name="Obraz 7"/>
          <p:cNvPicPr>
            <a:picLocks noChangeAspect="1"/>
          </p:cNvPicPr>
          <p:nvPr/>
        </p:nvPicPr>
        <p:blipFill>
          <a:blip r:embed="rId5"/>
          <a:stretch>
            <a:fillRect/>
          </a:stretch>
        </p:blipFill>
        <p:spPr>
          <a:xfrm>
            <a:off x="428235" y="4662267"/>
            <a:ext cx="7599997" cy="1428750"/>
          </a:xfrm>
          <a:prstGeom prst="rect">
            <a:avLst/>
          </a:prstGeom>
        </p:spPr>
      </p:pic>
      <p:pic>
        <p:nvPicPr>
          <p:cNvPr id="10" name="Obraz 9"/>
          <p:cNvPicPr>
            <a:picLocks noChangeAspect="1"/>
          </p:cNvPicPr>
          <p:nvPr/>
        </p:nvPicPr>
        <p:blipFill>
          <a:blip r:embed="rId6"/>
          <a:stretch>
            <a:fillRect/>
          </a:stretch>
        </p:blipFill>
        <p:spPr>
          <a:xfrm>
            <a:off x="8438197" y="4567017"/>
            <a:ext cx="3362325" cy="1524000"/>
          </a:xfrm>
          <a:prstGeom prst="rect">
            <a:avLst/>
          </a:prstGeom>
        </p:spPr>
      </p:pic>
      <p:pic>
        <p:nvPicPr>
          <p:cNvPr id="11" name="Obraz 10" descr="Obraz zawierający rysunek&#10;&#10;Opis wygenerowany automatycznie">
            <a:extLst>
              <a:ext uri="{FF2B5EF4-FFF2-40B4-BE49-F238E27FC236}">
                <a16:creationId xmlns:a16="http://schemas.microsoft.com/office/drawing/2014/main" id="{E938C353-2DBA-4DE2-A92A-FEE84324B7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7633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98685" y="365125"/>
            <a:ext cx="10515600" cy="1325563"/>
          </a:xfrm>
        </p:spPr>
        <p:txBody>
          <a:bodyPr/>
          <a:lstStyle/>
          <a:p>
            <a:r>
              <a:rPr lang="pl-PL" b="1" dirty="0"/>
              <a:t>Materiały rajdowe – karta drogowa</a:t>
            </a:r>
            <a:endParaRPr lang="pl-PL" dirty="0"/>
          </a:p>
        </p:txBody>
      </p:sp>
      <p:pic>
        <p:nvPicPr>
          <p:cNvPr id="5" name="Symbol zastępczy zawartości 4"/>
          <p:cNvPicPr>
            <a:picLocks noGrp="1" noChangeAspect="1"/>
          </p:cNvPicPr>
          <p:nvPr>
            <p:ph idx="1"/>
          </p:nvPr>
        </p:nvPicPr>
        <p:blipFill>
          <a:blip r:embed="rId3"/>
          <a:stretch>
            <a:fillRect/>
          </a:stretch>
        </p:blipFill>
        <p:spPr>
          <a:xfrm>
            <a:off x="5985164" y="2564022"/>
            <a:ext cx="5901156" cy="3078810"/>
          </a:xfrm>
          <a:prstGeom prst="rect">
            <a:avLst/>
          </a:prstGeom>
        </p:spPr>
      </p:pic>
      <p:graphicFrame>
        <p:nvGraphicFramePr>
          <p:cNvPr id="6" name="Obiekt 5"/>
          <p:cNvGraphicFramePr>
            <a:graphicFrameLocks noChangeAspect="1"/>
          </p:cNvGraphicFramePr>
          <p:nvPr>
            <p:extLst>
              <p:ext uri="{D42A27DB-BD31-4B8C-83A1-F6EECF244321}">
                <p14:modId xmlns:p14="http://schemas.microsoft.com/office/powerpoint/2010/main" val="2166252641"/>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4060" name="CorelDRAW" r:id="rId4" imgW="3031404" imgH="4466950" progId="CorelDraw.Graphic.17">
                  <p:embed/>
                </p:oleObj>
              </mc:Choice>
              <mc:Fallback>
                <p:oleObj name="CorelDRAW" r:id="rId4" imgW="3031404" imgH="4466950" progId="CorelDraw.Graphic.17">
                  <p:embed/>
                  <p:pic>
                    <p:nvPicPr>
                      <p:cNvPr id="6" name="Obiekt 5"/>
                      <p:cNvPicPr/>
                      <p:nvPr/>
                    </p:nvPicPr>
                    <p:blipFill>
                      <a:blip r:embed="rId5"/>
                      <a:stretch>
                        <a:fillRect/>
                      </a:stretch>
                    </p:blipFill>
                    <p:spPr>
                      <a:xfrm>
                        <a:off x="230360" y="122882"/>
                        <a:ext cx="607840" cy="895529"/>
                      </a:xfrm>
                      <a:prstGeom prst="rect">
                        <a:avLst/>
                      </a:prstGeom>
                    </p:spPr>
                  </p:pic>
                </p:oleObj>
              </mc:Fallback>
            </mc:AlternateContent>
          </a:graphicData>
        </a:graphic>
      </p:graphicFrame>
      <p:sp>
        <p:nvSpPr>
          <p:cNvPr id="9" name="pole tekstowe 8"/>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sp>
        <p:nvSpPr>
          <p:cNvPr id="3" name="pole tekstowe 2"/>
          <p:cNvSpPr txBox="1"/>
          <p:nvPr/>
        </p:nvSpPr>
        <p:spPr>
          <a:xfrm>
            <a:off x="305680" y="1424153"/>
            <a:ext cx="10260720" cy="4339650"/>
          </a:xfrm>
          <a:prstGeom prst="rect">
            <a:avLst/>
          </a:prstGeom>
          <a:noFill/>
        </p:spPr>
        <p:txBody>
          <a:bodyPr wrap="square" rtlCol="0">
            <a:spAutoFit/>
          </a:bodyPr>
          <a:lstStyle/>
          <a:p>
            <a:r>
              <a:rPr lang="pl-PL" sz="2000" dirty="0"/>
              <a:t>Karta drogowa jest najważniejszym materiałem rajdowym. Służy do weryfikacji poprawności przejazdu. Na każdy odcinek karta drogowa jest indywidualna, dołączona jest do materiałów. Należy ją oddać wypełnioną na końcu danego odcinka.</a:t>
            </a:r>
          </a:p>
          <a:p>
            <a:endParaRPr lang="pl-PL" dirty="0"/>
          </a:p>
          <a:p>
            <a:r>
              <a:rPr lang="pl-PL" dirty="0"/>
              <a:t>W pierwszą kratkę sędzia wpisuje godzinę startu.</a:t>
            </a:r>
          </a:p>
          <a:p>
            <a:r>
              <a:rPr lang="pl-PL" dirty="0"/>
              <a:t>Następnie należy wypełniać kartę drogową kolejno </a:t>
            </a:r>
          </a:p>
          <a:p>
            <a:r>
              <a:rPr lang="pl-PL" dirty="0"/>
              <a:t>napotkanymi </a:t>
            </a:r>
            <a:r>
              <a:rPr lang="pl-PL" dirty="0" err="1"/>
              <a:t>PKPami</a:t>
            </a:r>
            <a:r>
              <a:rPr lang="pl-PL" dirty="0"/>
              <a:t> (numery z tablic, znaków oraz </a:t>
            </a:r>
          </a:p>
          <a:p>
            <a:r>
              <a:rPr lang="pl-PL" dirty="0"/>
              <a:t>odpowiedzi do zadań) w kolejności od lewej do prawej </a:t>
            </a:r>
          </a:p>
          <a:p>
            <a:r>
              <a:rPr lang="pl-PL" dirty="0"/>
              <a:t>w kolejnych rzędach. </a:t>
            </a:r>
            <a:br>
              <a:rPr lang="pl-PL" dirty="0"/>
            </a:br>
            <a:br>
              <a:rPr lang="pl-PL" dirty="0"/>
            </a:br>
            <a:r>
              <a:rPr lang="pl-PL" b="1" dirty="0">
                <a:solidFill>
                  <a:srgbClr val="FF0000"/>
                </a:solidFill>
              </a:rPr>
              <a:t>Ważne!</a:t>
            </a:r>
            <a:br>
              <a:rPr lang="pl-PL" dirty="0">
                <a:solidFill>
                  <a:srgbClr val="FF0000"/>
                </a:solidFill>
              </a:rPr>
            </a:br>
            <a:r>
              <a:rPr lang="pl-PL" dirty="0">
                <a:solidFill>
                  <a:srgbClr val="FF0000"/>
                </a:solidFill>
              </a:rPr>
              <a:t>W karcie drogowej nie zostawiamy pustych kratek.</a:t>
            </a:r>
          </a:p>
          <a:p>
            <a:r>
              <a:rPr lang="pl-PL" dirty="0">
                <a:solidFill>
                  <a:srgbClr val="FF0000"/>
                </a:solidFill>
              </a:rPr>
              <a:t>W karcie drogowej nie wolno kreślić.</a:t>
            </a:r>
          </a:p>
          <a:p>
            <a:r>
              <a:rPr lang="pl-PL" dirty="0">
                <a:solidFill>
                  <a:srgbClr val="FF0000"/>
                </a:solidFill>
              </a:rPr>
              <a:t>Zalecamy zatem korzystanie z brudnopisów,</a:t>
            </a:r>
            <a:br>
              <a:rPr lang="pl-PL" dirty="0">
                <a:solidFill>
                  <a:srgbClr val="FF0000"/>
                </a:solidFill>
              </a:rPr>
            </a:br>
            <a:r>
              <a:rPr lang="pl-PL" dirty="0">
                <a:solidFill>
                  <a:srgbClr val="FF0000"/>
                </a:solidFill>
              </a:rPr>
              <a:t>a oryginalną kartę uzupełniać przed wjazdem na PKC/METĘ</a:t>
            </a:r>
          </a:p>
        </p:txBody>
      </p:sp>
      <p:pic>
        <p:nvPicPr>
          <p:cNvPr id="10" name="Obraz 9" descr="Obraz zawierający rysunek&#10;&#10;Opis wygenerowany automatycznie">
            <a:extLst>
              <a:ext uri="{FF2B5EF4-FFF2-40B4-BE49-F238E27FC236}">
                <a16:creationId xmlns:a16="http://schemas.microsoft.com/office/drawing/2014/main" id="{76A79008-0FCC-47BD-9ECF-5EFDB6BFDBF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
        <p:nvSpPr>
          <p:cNvPr id="8" name="Prostokąt 7">
            <a:extLst>
              <a:ext uri="{FF2B5EF4-FFF2-40B4-BE49-F238E27FC236}">
                <a16:creationId xmlns:a16="http://schemas.microsoft.com/office/drawing/2014/main" id="{DAFA7249-6083-46A6-8A76-ACC0A67EBFDA}"/>
              </a:ext>
            </a:extLst>
          </p:cNvPr>
          <p:cNvSpPr/>
          <p:nvPr/>
        </p:nvSpPr>
        <p:spPr>
          <a:xfrm>
            <a:off x="9762836" y="2927927"/>
            <a:ext cx="932873" cy="21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ole tekstowe 10">
            <a:extLst>
              <a:ext uri="{FF2B5EF4-FFF2-40B4-BE49-F238E27FC236}">
                <a16:creationId xmlns:a16="http://schemas.microsoft.com/office/drawing/2014/main" id="{4E130F96-3E34-4049-9FEC-542D8B5BA8F8}"/>
              </a:ext>
            </a:extLst>
          </p:cNvPr>
          <p:cNvSpPr txBox="1"/>
          <p:nvPr/>
        </p:nvSpPr>
        <p:spPr>
          <a:xfrm>
            <a:off x="6225308" y="4199392"/>
            <a:ext cx="858982" cy="369332"/>
          </a:xfrm>
          <a:prstGeom prst="rect">
            <a:avLst/>
          </a:prstGeom>
          <a:noFill/>
        </p:spPr>
        <p:txBody>
          <a:bodyPr wrap="square" rtlCol="0">
            <a:spAutoFit/>
          </a:bodyPr>
          <a:lstStyle/>
          <a:p>
            <a:r>
              <a:rPr lang="pl-PL" dirty="0">
                <a:latin typeface="BrushScrDEE" pitchFamily="50" charset="0"/>
              </a:rPr>
              <a:t>10:34</a:t>
            </a:r>
          </a:p>
        </p:txBody>
      </p:sp>
      <p:sp>
        <p:nvSpPr>
          <p:cNvPr id="12" name="pole tekstowe 11">
            <a:extLst>
              <a:ext uri="{FF2B5EF4-FFF2-40B4-BE49-F238E27FC236}">
                <a16:creationId xmlns:a16="http://schemas.microsoft.com/office/drawing/2014/main" id="{C81D7FAC-6CC5-42A4-8527-AF2A433E4CE0}"/>
              </a:ext>
            </a:extLst>
          </p:cNvPr>
          <p:cNvSpPr txBox="1"/>
          <p:nvPr/>
        </p:nvSpPr>
        <p:spPr>
          <a:xfrm>
            <a:off x="9444180" y="4204899"/>
            <a:ext cx="858982" cy="523220"/>
          </a:xfrm>
          <a:prstGeom prst="rect">
            <a:avLst/>
          </a:prstGeom>
          <a:noFill/>
        </p:spPr>
        <p:txBody>
          <a:bodyPr wrap="square" rtlCol="0">
            <a:spAutoFit/>
          </a:bodyPr>
          <a:lstStyle/>
          <a:p>
            <a:r>
              <a:rPr lang="pl-PL" sz="2800" b="1" dirty="0"/>
              <a:t>33</a:t>
            </a:r>
          </a:p>
        </p:txBody>
      </p:sp>
      <p:sp>
        <p:nvSpPr>
          <p:cNvPr id="13" name="pole tekstowe 12">
            <a:extLst>
              <a:ext uri="{FF2B5EF4-FFF2-40B4-BE49-F238E27FC236}">
                <a16:creationId xmlns:a16="http://schemas.microsoft.com/office/drawing/2014/main" id="{0301A438-4801-46AD-B99A-1B924E72B2DF}"/>
              </a:ext>
            </a:extLst>
          </p:cNvPr>
          <p:cNvSpPr txBox="1"/>
          <p:nvPr/>
        </p:nvSpPr>
        <p:spPr>
          <a:xfrm>
            <a:off x="7130469" y="4204899"/>
            <a:ext cx="858982" cy="523220"/>
          </a:xfrm>
          <a:prstGeom prst="rect">
            <a:avLst/>
          </a:prstGeom>
          <a:noFill/>
        </p:spPr>
        <p:txBody>
          <a:bodyPr wrap="square" rtlCol="0">
            <a:spAutoFit/>
          </a:bodyPr>
          <a:lstStyle/>
          <a:p>
            <a:r>
              <a:rPr lang="pl-PL" sz="2800" b="1" dirty="0"/>
              <a:t>17</a:t>
            </a:r>
          </a:p>
        </p:txBody>
      </p:sp>
      <p:sp>
        <p:nvSpPr>
          <p:cNvPr id="14" name="pole tekstowe 13">
            <a:extLst>
              <a:ext uri="{FF2B5EF4-FFF2-40B4-BE49-F238E27FC236}">
                <a16:creationId xmlns:a16="http://schemas.microsoft.com/office/drawing/2014/main" id="{B02FEB38-DF28-4EEE-A893-6821377E0D32}"/>
              </a:ext>
            </a:extLst>
          </p:cNvPr>
          <p:cNvSpPr txBox="1"/>
          <p:nvPr/>
        </p:nvSpPr>
        <p:spPr>
          <a:xfrm>
            <a:off x="7914021" y="4204899"/>
            <a:ext cx="858982" cy="523220"/>
          </a:xfrm>
          <a:prstGeom prst="rect">
            <a:avLst/>
          </a:prstGeom>
          <a:noFill/>
        </p:spPr>
        <p:txBody>
          <a:bodyPr wrap="square" rtlCol="0">
            <a:spAutoFit/>
          </a:bodyPr>
          <a:lstStyle/>
          <a:p>
            <a:r>
              <a:rPr lang="pl-PL" sz="2800" b="1" dirty="0"/>
              <a:t>33</a:t>
            </a:r>
          </a:p>
        </p:txBody>
      </p:sp>
      <p:sp>
        <p:nvSpPr>
          <p:cNvPr id="15" name="pole tekstowe 14">
            <a:extLst>
              <a:ext uri="{FF2B5EF4-FFF2-40B4-BE49-F238E27FC236}">
                <a16:creationId xmlns:a16="http://schemas.microsoft.com/office/drawing/2014/main" id="{9AB5C2DB-69B9-4A60-93E9-6E37571618CA}"/>
              </a:ext>
            </a:extLst>
          </p:cNvPr>
          <p:cNvSpPr txBox="1"/>
          <p:nvPr/>
        </p:nvSpPr>
        <p:spPr>
          <a:xfrm>
            <a:off x="8706809" y="4204899"/>
            <a:ext cx="858982" cy="523220"/>
          </a:xfrm>
          <a:prstGeom prst="rect">
            <a:avLst/>
          </a:prstGeom>
          <a:noFill/>
        </p:spPr>
        <p:txBody>
          <a:bodyPr wrap="square" rtlCol="0">
            <a:spAutoFit/>
          </a:bodyPr>
          <a:lstStyle/>
          <a:p>
            <a:r>
              <a:rPr lang="pl-PL" sz="2800" b="1" dirty="0"/>
              <a:t>27</a:t>
            </a:r>
          </a:p>
        </p:txBody>
      </p:sp>
    </p:spTree>
    <p:extLst>
      <p:ext uri="{BB962C8B-B14F-4D97-AF65-F5344CB8AC3E}">
        <p14:creationId xmlns:p14="http://schemas.microsoft.com/office/powerpoint/2010/main" val="4170234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34897" y="365125"/>
            <a:ext cx="10515600" cy="1325563"/>
          </a:xfrm>
        </p:spPr>
        <p:txBody>
          <a:bodyPr/>
          <a:lstStyle/>
          <a:p>
            <a:r>
              <a:rPr lang="pl-PL" b="1" dirty="0"/>
              <a:t>Podstawowe zasady - Skrzyżowania</a:t>
            </a:r>
          </a:p>
        </p:txBody>
      </p:sp>
      <p:sp>
        <p:nvSpPr>
          <p:cNvPr id="3" name="Symbol zastępczy zawartości 2"/>
          <p:cNvSpPr>
            <a:spLocks noGrp="1"/>
          </p:cNvSpPr>
          <p:nvPr>
            <p:ph idx="1"/>
          </p:nvPr>
        </p:nvSpPr>
        <p:spPr>
          <a:xfrm>
            <a:off x="783881" y="5206141"/>
            <a:ext cx="10469003" cy="1151882"/>
          </a:xfrm>
        </p:spPr>
        <p:txBody>
          <a:bodyPr>
            <a:normAutofit fontScale="92500"/>
          </a:bodyPr>
          <a:lstStyle/>
          <a:p>
            <a:pPr marL="0" indent="0">
              <a:buNone/>
            </a:pPr>
            <a:r>
              <a:rPr lang="pl-PL" sz="2400" b="1" i="1" dirty="0"/>
              <a:t>Jednoznaczne przejazdy uwarunkowane sytuacją drogową. Brak wyboru kierunku jazdy.</a:t>
            </a:r>
            <a:br>
              <a:rPr lang="pl-PL" sz="2400" b="1" i="1" dirty="0"/>
            </a:br>
            <a:r>
              <a:rPr lang="pl-PL" sz="2400" b="1" i="1" dirty="0"/>
              <a:t>Droga może zostać „zamknięta” również przez inne elementy zastosowane w </a:t>
            </a:r>
            <a:r>
              <a:rPr lang="pl-PL" sz="2400" b="1" i="1" dirty="0" err="1"/>
              <a:t>itinererze</a:t>
            </a:r>
            <a:r>
              <a:rPr lang="pl-PL" sz="2400" b="1" i="1" dirty="0"/>
              <a:t> jak np. constans.</a:t>
            </a:r>
          </a:p>
        </p:txBody>
      </p:sp>
      <p:graphicFrame>
        <p:nvGraphicFramePr>
          <p:cNvPr id="4" name="Obiekt 3"/>
          <p:cNvGraphicFramePr>
            <a:graphicFrameLocks noChangeAspect="1"/>
          </p:cNvGraphicFramePr>
          <p:nvPr>
            <p:extLst>
              <p:ext uri="{D42A27DB-BD31-4B8C-83A1-F6EECF244321}">
                <p14:modId xmlns:p14="http://schemas.microsoft.com/office/powerpoint/2010/main" val="1959607614"/>
              </p:ext>
            </p:extLst>
          </p:nvPr>
        </p:nvGraphicFramePr>
        <p:xfrm>
          <a:off x="1026640" y="2182341"/>
          <a:ext cx="6018213" cy="2351087"/>
        </p:xfrm>
        <a:graphic>
          <a:graphicData uri="http://schemas.openxmlformats.org/presentationml/2006/ole">
            <mc:AlternateContent xmlns:mc="http://schemas.openxmlformats.org/markup-compatibility/2006">
              <mc:Choice xmlns:v="urn:schemas-microsoft-com:vml" Requires="v">
                <p:oleObj spid="_x0000_s2526" name="CorelDRAW" r:id="rId3" imgW="6018284" imgH="2351656" progId="CorelDraw.Graphic.17">
                  <p:embed/>
                </p:oleObj>
              </mc:Choice>
              <mc:Fallback>
                <p:oleObj name="CorelDRAW" r:id="rId3" imgW="6018284" imgH="2351656" progId="CorelDraw.Graphic.17">
                  <p:embed/>
                  <p:pic>
                    <p:nvPicPr>
                      <p:cNvPr id="0" name=""/>
                      <p:cNvPicPr/>
                      <p:nvPr/>
                    </p:nvPicPr>
                    <p:blipFill>
                      <a:blip r:embed="rId4"/>
                      <a:stretch>
                        <a:fillRect/>
                      </a:stretch>
                    </p:blipFill>
                    <p:spPr>
                      <a:xfrm>
                        <a:off x="1026640" y="2182341"/>
                        <a:ext cx="6018213" cy="2351087"/>
                      </a:xfrm>
                      <a:prstGeom prst="rect">
                        <a:avLst/>
                      </a:prstGeom>
                    </p:spPr>
                  </p:pic>
                </p:oleObj>
              </mc:Fallback>
            </mc:AlternateContent>
          </a:graphicData>
        </a:graphic>
      </p:graphicFrame>
      <p:graphicFrame>
        <p:nvGraphicFramePr>
          <p:cNvPr id="5" name="Obiekt 4"/>
          <p:cNvGraphicFramePr>
            <a:graphicFrameLocks noChangeAspect="1"/>
          </p:cNvGraphicFramePr>
          <p:nvPr>
            <p:extLst>
              <p:ext uri="{D42A27DB-BD31-4B8C-83A1-F6EECF244321}">
                <p14:modId xmlns:p14="http://schemas.microsoft.com/office/powerpoint/2010/main" val="2166252641"/>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2527" name="CorelDRAW" r:id="rId5" imgW="3031404" imgH="4466950" progId="CorelDraw.Graphic.17">
                  <p:embed/>
                </p:oleObj>
              </mc:Choice>
              <mc:Fallback>
                <p:oleObj name="CorelDRAW" r:id="rId5" imgW="3031404" imgH="4466950" progId="CorelDraw.Graphic.17">
                  <p:embed/>
                  <p:pic>
                    <p:nvPicPr>
                      <p:cNvPr id="0" name=""/>
                      <p:cNvPicPr/>
                      <p:nvPr/>
                    </p:nvPicPr>
                    <p:blipFill>
                      <a:blip r:embed="rId6"/>
                      <a:stretch>
                        <a:fillRect/>
                      </a:stretch>
                    </p:blipFill>
                    <p:spPr>
                      <a:xfrm>
                        <a:off x="230360" y="122882"/>
                        <a:ext cx="607840" cy="895529"/>
                      </a:xfrm>
                      <a:prstGeom prst="rect">
                        <a:avLst/>
                      </a:prstGeom>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3119232458"/>
              </p:ext>
            </p:extLst>
          </p:nvPr>
        </p:nvGraphicFramePr>
        <p:xfrm>
          <a:off x="7918579" y="1889812"/>
          <a:ext cx="2992437" cy="2817813"/>
        </p:xfrm>
        <a:graphic>
          <a:graphicData uri="http://schemas.openxmlformats.org/presentationml/2006/ole">
            <mc:AlternateContent xmlns:mc="http://schemas.openxmlformats.org/markup-compatibility/2006">
              <mc:Choice xmlns:v="urn:schemas-microsoft-com:vml" Requires="v">
                <p:oleObj spid="_x0000_s2528" name="CorelDRAW" r:id="rId7" imgW="2991668" imgH="2817203" progId="CorelDraw.Graphic.17">
                  <p:embed/>
                </p:oleObj>
              </mc:Choice>
              <mc:Fallback>
                <p:oleObj name="CorelDRAW" r:id="rId7" imgW="2991668" imgH="2817203" progId="CorelDraw.Graphic.17">
                  <p:embed/>
                  <p:pic>
                    <p:nvPicPr>
                      <p:cNvPr id="0" name=""/>
                      <p:cNvPicPr/>
                      <p:nvPr/>
                    </p:nvPicPr>
                    <p:blipFill>
                      <a:blip r:embed="rId8"/>
                      <a:stretch>
                        <a:fillRect/>
                      </a:stretch>
                    </p:blipFill>
                    <p:spPr>
                      <a:xfrm>
                        <a:off x="7918579" y="1889812"/>
                        <a:ext cx="2992437" cy="2817813"/>
                      </a:xfrm>
                      <a:prstGeom prst="rect">
                        <a:avLst/>
                      </a:prstGeom>
                    </p:spPr>
                  </p:pic>
                </p:oleObj>
              </mc:Fallback>
            </mc:AlternateContent>
          </a:graphicData>
        </a:graphic>
      </p:graphicFrame>
      <p:sp>
        <p:nvSpPr>
          <p:cNvPr id="9" name="pole tekstowe 8"/>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0" name="Obraz 9" descr="Obraz zawierający rysunek&#10;&#10;Opis wygenerowany automatycznie">
            <a:extLst>
              <a:ext uri="{FF2B5EF4-FFF2-40B4-BE49-F238E27FC236}">
                <a16:creationId xmlns:a16="http://schemas.microsoft.com/office/drawing/2014/main" id="{C65EEABF-48BD-4542-8DD9-5BF9BA0EF1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24378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643965" y="365125"/>
            <a:ext cx="10515600" cy="1325563"/>
          </a:xfrm>
        </p:spPr>
        <p:txBody>
          <a:bodyPr/>
          <a:lstStyle/>
          <a:p>
            <a:r>
              <a:rPr lang="pl-PL" b="1" dirty="0"/>
              <a:t>Podstawowe zasady - Skrzyżowania</a:t>
            </a:r>
            <a:endParaRPr lang="pl-PL" dirty="0"/>
          </a:p>
        </p:txBody>
      </p:sp>
      <p:sp>
        <p:nvSpPr>
          <p:cNvPr id="3" name="Symbol zastępczy zawartości 2"/>
          <p:cNvSpPr>
            <a:spLocks noGrp="1"/>
          </p:cNvSpPr>
          <p:nvPr>
            <p:ph idx="1"/>
          </p:nvPr>
        </p:nvSpPr>
        <p:spPr>
          <a:xfrm>
            <a:off x="7309923" y="4039630"/>
            <a:ext cx="3942962" cy="2089321"/>
          </a:xfrm>
        </p:spPr>
        <p:txBody>
          <a:bodyPr>
            <a:noAutofit/>
          </a:bodyPr>
          <a:lstStyle/>
          <a:p>
            <a:pPr marL="0" indent="0">
              <a:buNone/>
            </a:pPr>
            <a:r>
              <a:rPr lang="pl-PL" sz="1800" dirty="0"/>
              <a:t>Z zasady </a:t>
            </a:r>
            <a:r>
              <a:rPr lang="pl-PL" sz="1800" b="1" dirty="0"/>
              <a:t>w bramy nie wjeżdżamy</a:t>
            </a:r>
            <a:r>
              <a:rPr lang="pl-PL" sz="1800" dirty="0"/>
              <a:t>. Wszystkie sytuacje drogowe, które nakazują wjazd w bramę muszą jednoznacznie wynikać z materiałów rajdowych.</a:t>
            </a:r>
          </a:p>
          <a:p>
            <a:pPr marL="0" indent="0">
              <a:buNone/>
            </a:pPr>
            <a:r>
              <a:rPr lang="pl-PL" sz="1800" dirty="0"/>
              <a:t>Bramy zawsze oznaczane są dwoma kółkami.</a:t>
            </a:r>
          </a:p>
        </p:txBody>
      </p:sp>
      <p:graphicFrame>
        <p:nvGraphicFramePr>
          <p:cNvPr id="4" name="Obiekt 3"/>
          <p:cNvGraphicFramePr>
            <a:graphicFrameLocks noChangeAspect="1"/>
          </p:cNvGraphicFramePr>
          <p:nvPr>
            <p:extLst>
              <p:ext uri="{D42A27DB-BD31-4B8C-83A1-F6EECF244321}">
                <p14:modId xmlns:p14="http://schemas.microsoft.com/office/powerpoint/2010/main" val="3869615821"/>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8720"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7" name="Obraz 6"/>
          <p:cNvPicPr>
            <a:picLocks noChangeAspect="1"/>
          </p:cNvPicPr>
          <p:nvPr/>
        </p:nvPicPr>
        <p:blipFill>
          <a:blip r:embed="rId5"/>
          <a:stretch>
            <a:fillRect/>
          </a:stretch>
        </p:blipFill>
        <p:spPr>
          <a:xfrm>
            <a:off x="7309923" y="1690688"/>
            <a:ext cx="1724025" cy="2171700"/>
          </a:xfrm>
          <a:prstGeom prst="rect">
            <a:avLst/>
          </a:prstGeom>
        </p:spPr>
      </p:pic>
      <p:pic>
        <p:nvPicPr>
          <p:cNvPr id="8" name="Obraz 7"/>
          <p:cNvPicPr>
            <a:picLocks noChangeAspect="1"/>
          </p:cNvPicPr>
          <p:nvPr/>
        </p:nvPicPr>
        <p:blipFill>
          <a:blip r:embed="rId6"/>
          <a:stretch>
            <a:fillRect/>
          </a:stretch>
        </p:blipFill>
        <p:spPr>
          <a:xfrm>
            <a:off x="9522224" y="1690688"/>
            <a:ext cx="1730661" cy="2171700"/>
          </a:xfrm>
          <a:prstGeom prst="rect">
            <a:avLst/>
          </a:prstGeom>
        </p:spPr>
      </p:pic>
      <p:pic>
        <p:nvPicPr>
          <p:cNvPr id="11" name="Obraz 10"/>
          <p:cNvPicPr>
            <a:picLocks noChangeAspect="1"/>
          </p:cNvPicPr>
          <p:nvPr/>
        </p:nvPicPr>
        <p:blipFill>
          <a:blip r:embed="rId7"/>
          <a:stretch>
            <a:fillRect/>
          </a:stretch>
        </p:blipFill>
        <p:spPr>
          <a:xfrm>
            <a:off x="2969868" y="3990288"/>
            <a:ext cx="1239667" cy="1551315"/>
          </a:xfrm>
          <a:prstGeom prst="rect">
            <a:avLst/>
          </a:prstGeom>
        </p:spPr>
      </p:pic>
      <p:graphicFrame>
        <p:nvGraphicFramePr>
          <p:cNvPr id="12" name="Obiekt 11"/>
          <p:cNvGraphicFramePr>
            <a:graphicFrameLocks noChangeAspect="1"/>
          </p:cNvGraphicFramePr>
          <p:nvPr>
            <p:extLst>
              <p:ext uri="{D42A27DB-BD31-4B8C-83A1-F6EECF244321}">
                <p14:modId xmlns:p14="http://schemas.microsoft.com/office/powerpoint/2010/main" val="2632104694"/>
              </p:ext>
            </p:extLst>
          </p:nvPr>
        </p:nvGraphicFramePr>
        <p:xfrm>
          <a:off x="958419" y="1690688"/>
          <a:ext cx="5262563" cy="2979737"/>
        </p:xfrm>
        <a:graphic>
          <a:graphicData uri="http://schemas.openxmlformats.org/presentationml/2006/ole">
            <mc:AlternateContent xmlns:mc="http://schemas.openxmlformats.org/markup-compatibility/2006">
              <mc:Choice xmlns:v="urn:schemas-microsoft-com:vml" Requires="v">
                <p:oleObj spid="_x0000_s18721" name="CorelDRAW" r:id="rId8" imgW="5262348" imgH="2979881" progId="CorelDraw.Graphic.17">
                  <p:embed/>
                </p:oleObj>
              </mc:Choice>
              <mc:Fallback>
                <p:oleObj name="CorelDRAW" r:id="rId8" imgW="5262348" imgH="2979881" progId="CorelDraw.Graphic.17">
                  <p:embed/>
                  <p:pic>
                    <p:nvPicPr>
                      <p:cNvPr id="0" name=""/>
                      <p:cNvPicPr/>
                      <p:nvPr/>
                    </p:nvPicPr>
                    <p:blipFill>
                      <a:blip r:embed="rId9"/>
                      <a:stretch>
                        <a:fillRect/>
                      </a:stretch>
                    </p:blipFill>
                    <p:spPr>
                      <a:xfrm>
                        <a:off x="958419" y="1690688"/>
                        <a:ext cx="5262563" cy="2979737"/>
                      </a:xfrm>
                      <a:prstGeom prst="rect">
                        <a:avLst/>
                      </a:prstGeom>
                    </p:spPr>
                  </p:pic>
                </p:oleObj>
              </mc:Fallback>
            </mc:AlternateContent>
          </a:graphicData>
        </a:graphic>
      </p:graphicFrame>
      <p:sp>
        <p:nvSpPr>
          <p:cNvPr id="13" name="pole tekstowe 12"/>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4" name="Obraz 13" descr="Obraz zawierający rysunek&#10;&#10;Opis wygenerowany automatycznie">
            <a:extLst>
              <a:ext uri="{FF2B5EF4-FFF2-40B4-BE49-F238E27FC236}">
                <a16:creationId xmlns:a16="http://schemas.microsoft.com/office/drawing/2014/main" id="{A095F44F-64C4-4A33-A9BC-5E8AD415FD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1780962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3"/>
          <a:stretch>
            <a:fillRect/>
          </a:stretch>
        </p:blipFill>
        <p:spPr>
          <a:xfrm>
            <a:off x="4267166" y="1386043"/>
            <a:ext cx="7276750" cy="4980026"/>
          </a:xfrm>
          <a:prstGeom prst="rect">
            <a:avLst/>
          </a:prstGeom>
        </p:spPr>
      </p:pic>
      <p:sp>
        <p:nvSpPr>
          <p:cNvPr id="2" name="Tytuł 1"/>
          <p:cNvSpPr>
            <a:spLocks noGrp="1"/>
          </p:cNvSpPr>
          <p:nvPr>
            <p:ph type="title"/>
          </p:nvPr>
        </p:nvSpPr>
        <p:spPr>
          <a:xfrm>
            <a:off x="1662059" y="102576"/>
            <a:ext cx="10515600" cy="1325563"/>
          </a:xfrm>
        </p:spPr>
        <p:txBody>
          <a:bodyPr/>
          <a:lstStyle/>
          <a:p>
            <a:r>
              <a:rPr lang="pl-PL" b="1" dirty="0"/>
              <a:t>Podstawowe zasady – „Kiełbasa”</a:t>
            </a:r>
          </a:p>
        </p:txBody>
      </p:sp>
      <p:graphicFrame>
        <p:nvGraphicFramePr>
          <p:cNvPr id="5" name="Obiekt 4"/>
          <p:cNvGraphicFramePr>
            <a:graphicFrameLocks noChangeAspect="1"/>
          </p:cNvGraphicFramePr>
          <p:nvPr>
            <p:extLst>
              <p:ext uri="{D42A27DB-BD31-4B8C-83A1-F6EECF244321}">
                <p14:modId xmlns:p14="http://schemas.microsoft.com/office/powerpoint/2010/main" val="2166252641"/>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3414" name="CorelDRAW" r:id="rId4" imgW="3031404" imgH="4466950" progId="CorelDraw.Graphic.17">
                  <p:embed/>
                </p:oleObj>
              </mc:Choice>
              <mc:Fallback>
                <p:oleObj name="CorelDRAW" r:id="rId4" imgW="3031404" imgH="4466950" progId="CorelDraw.Graphic.17">
                  <p:embed/>
                  <p:pic>
                    <p:nvPicPr>
                      <p:cNvPr id="0" name=""/>
                      <p:cNvPicPr/>
                      <p:nvPr/>
                    </p:nvPicPr>
                    <p:blipFill>
                      <a:blip r:embed="rId5"/>
                      <a:stretch>
                        <a:fillRect/>
                      </a:stretch>
                    </p:blipFill>
                    <p:spPr>
                      <a:xfrm>
                        <a:off x="230360" y="122882"/>
                        <a:ext cx="607840" cy="895529"/>
                      </a:xfrm>
                      <a:prstGeom prst="rect">
                        <a:avLst/>
                      </a:prstGeom>
                    </p:spPr>
                  </p:pic>
                </p:oleObj>
              </mc:Fallback>
            </mc:AlternateContent>
          </a:graphicData>
        </a:graphic>
      </p:graphicFrame>
      <p:sp>
        <p:nvSpPr>
          <p:cNvPr id="8" name="Symbol zastępczy zawartości 2"/>
          <p:cNvSpPr>
            <a:spLocks noGrp="1"/>
          </p:cNvSpPr>
          <p:nvPr>
            <p:ph idx="1"/>
          </p:nvPr>
        </p:nvSpPr>
        <p:spPr>
          <a:xfrm>
            <a:off x="642796" y="4083113"/>
            <a:ext cx="4291343" cy="1967101"/>
          </a:xfrm>
        </p:spPr>
        <p:txBody>
          <a:bodyPr>
            <a:normAutofit fontScale="77500" lnSpcReduction="20000"/>
          </a:bodyPr>
          <a:lstStyle/>
          <a:p>
            <a:pPr marL="0" indent="0">
              <a:lnSpc>
                <a:spcPct val="120000"/>
              </a:lnSpc>
              <a:buNone/>
            </a:pPr>
            <a:r>
              <a:rPr lang="pl-PL" sz="1900" dirty="0"/>
              <a:t>Jeżeli skrzyżowanie, na które najeżdżamy </a:t>
            </a:r>
            <a:r>
              <a:rPr lang="pl-PL" sz="1900" b="1" dirty="0"/>
              <a:t>nie jest opisane w </a:t>
            </a:r>
            <a:r>
              <a:rPr lang="pl-PL" sz="1900" b="1" dirty="0" err="1"/>
              <a:t>itinererze</a:t>
            </a:r>
            <a:r>
              <a:rPr lang="pl-PL" sz="1900" dirty="0"/>
              <a:t>, pokonujemy je zawsze na wprost lub tak jak wskazuje kierunek drogi głównej. </a:t>
            </a:r>
          </a:p>
          <a:p>
            <a:pPr marL="0" indent="0">
              <a:lnSpc>
                <a:spcPct val="120000"/>
              </a:lnSpc>
              <a:buNone/>
            </a:pPr>
            <a:endParaRPr lang="pl-PL" sz="1900" dirty="0"/>
          </a:p>
          <a:p>
            <a:pPr marL="0" indent="0">
              <a:lnSpc>
                <a:spcPct val="120000"/>
              </a:lnSpc>
              <a:buNone/>
            </a:pPr>
            <a:r>
              <a:rPr lang="pl-PL" sz="1900" dirty="0"/>
              <a:t>Skrzyżowania z jednoznacznym przejazdem pokonujemy zgodnie z zasadami ruchu drogowego.</a:t>
            </a:r>
            <a:br>
              <a:rPr lang="pl-PL" sz="1900" dirty="0"/>
            </a:br>
            <a:endParaRPr lang="pl-PL" sz="1900" dirty="0"/>
          </a:p>
          <a:p>
            <a:pPr marL="0" indent="0">
              <a:buNone/>
            </a:pPr>
            <a:endParaRPr lang="pl-PL" sz="1800" dirty="0"/>
          </a:p>
        </p:txBody>
      </p:sp>
      <p:sp>
        <p:nvSpPr>
          <p:cNvPr id="10" name="pole tekstowe 9"/>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9" name="Obraz 8" descr="Obraz zawierający rysunek&#10;&#10;Opis wygenerowany automatycznie">
            <a:extLst>
              <a:ext uri="{FF2B5EF4-FFF2-40B4-BE49-F238E27FC236}">
                <a16:creationId xmlns:a16="http://schemas.microsoft.com/office/drawing/2014/main" id="{B2956315-ACFE-4CF6-84DB-0F579391CC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345361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69468" y="-15119"/>
            <a:ext cx="10515600" cy="1325563"/>
          </a:xfrm>
        </p:spPr>
        <p:txBody>
          <a:bodyPr/>
          <a:lstStyle/>
          <a:p>
            <a:r>
              <a:rPr lang="pl-PL" b="1" dirty="0"/>
              <a:t>Podstawowe zasady – „Kiełbasa”</a:t>
            </a:r>
          </a:p>
        </p:txBody>
      </p:sp>
      <p:graphicFrame>
        <p:nvGraphicFramePr>
          <p:cNvPr id="5" name="Obiekt 4"/>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33937" name="CorelDRAW" r:id="rId3" imgW="3031404" imgH="4466950" progId="CorelDraw.Graphic.17">
                  <p:embed/>
                </p:oleObj>
              </mc:Choice>
              <mc:Fallback>
                <p:oleObj name="CorelDRAW" r:id="rId3" imgW="3031404" imgH="4466950" progId="CorelDraw.Graphic.17">
                  <p:embed/>
                  <p:pic>
                    <p:nvPicPr>
                      <p:cNvPr id="5" name="Obiekt 4"/>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8" name="Symbol zastępczy zawartości 2"/>
          <p:cNvSpPr>
            <a:spLocks noGrp="1"/>
          </p:cNvSpPr>
          <p:nvPr>
            <p:ph idx="1"/>
          </p:nvPr>
        </p:nvSpPr>
        <p:spPr>
          <a:xfrm>
            <a:off x="838200" y="4934140"/>
            <a:ext cx="10515600" cy="1441948"/>
          </a:xfrm>
        </p:spPr>
        <p:txBody>
          <a:bodyPr>
            <a:normAutofit/>
          </a:bodyPr>
          <a:lstStyle/>
          <a:p>
            <a:pPr marL="0" indent="0">
              <a:buNone/>
            </a:pPr>
            <a:r>
              <a:rPr lang="pl-PL" sz="1800" dirty="0"/>
              <a:t>Jeżeli skrzyżowanie nie jest opisane w </a:t>
            </a:r>
            <a:r>
              <a:rPr lang="pl-PL" sz="1800" dirty="0" err="1"/>
              <a:t>itinererze</a:t>
            </a:r>
            <a:r>
              <a:rPr lang="pl-PL" sz="1800" dirty="0"/>
              <a:t>, a </a:t>
            </a:r>
            <a:r>
              <a:rPr lang="pl-PL" sz="1800" b="1" dirty="0"/>
              <a:t>wskazany jest na nim kierunek drogi głównej</a:t>
            </a:r>
            <a:r>
              <a:rPr lang="pl-PL" sz="1800" dirty="0"/>
              <a:t>, pokonujemy je zawsze </a:t>
            </a:r>
            <a:r>
              <a:rPr lang="pl-PL" sz="1800" b="1" dirty="0"/>
              <a:t>wzdłuż drogi głównej</a:t>
            </a:r>
            <a:r>
              <a:rPr lang="pl-PL" sz="1800" dirty="0"/>
              <a:t>. </a:t>
            </a:r>
          </a:p>
          <a:p>
            <a:pPr marL="0" indent="0">
              <a:buNone/>
            </a:pPr>
            <a:r>
              <a:rPr lang="pl-PL" sz="1800" dirty="0"/>
              <a:t>Jeżeli skrzyżowanie nie jest opisane w </a:t>
            </a:r>
            <a:r>
              <a:rPr lang="pl-PL" sz="1800" dirty="0" err="1"/>
              <a:t>itinererze</a:t>
            </a:r>
            <a:r>
              <a:rPr lang="pl-PL" sz="1800" dirty="0"/>
              <a:t>, i </a:t>
            </a:r>
            <a:r>
              <a:rPr lang="pl-PL" sz="1800" b="1" dirty="0"/>
              <a:t>brak jest wytyczonej drogi głównej</a:t>
            </a:r>
            <a:r>
              <a:rPr lang="pl-PL" sz="1800" dirty="0"/>
              <a:t>, pokonujemy je zawsze </a:t>
            </a:r>
            <a:r>
              <a:rPr lang="pl-PL" sz="1800" b="1" dirty="0"/>
              <a:t>na wprost</a:t>
            </a:r>
            <a:r>
              <a:rPr lang="pl-PL" sz="1800" dirty="0"/>
              <a:t>.</a:t>
            </a:r>
          </a:p>
          <a:p>
            <a:pPr marL="0" indent="0">
              <a:buNone/>
            </a:pPr>
            <a:endParaRPr lang="pl-PL" sz="1800" dirty="0"/>
          </a:p>
        </p:txBody>
      </p:sp>
      <p:graphicFrame>
        <p:nvGraphicFramePr>
          <p:cNvPr id="9" name="Obiekt 8"/>
          <p:cNvGraphicFramePr>
            <a:graphicFrameLocks noChangeAspect="1"/>
          </p:cNvGraphicFramePr>
          <p:nvPr>
            <p:extLst>
              <p:ext uri="{D42A27DB-BD31-4B8C-83A1-F6EECF244321}">
                <p14:modId xmlns:p14="http://schemas.microsoft.com/office/powerpoint/2010/main" val="792918340"/>
              </p:ext>
            </p:extLst>
          </p:nvPr>
        </p:nvGraphicFramePr>
        <p:xfrm>
          <a:off x="3371850" y="1123322"/>
          <a:ext cx="5448300" cy="3413125"/>
        </p:xfrm>
        <a:graphic>
          <a:graphicData uri="http://schemas.openxmlformats.org/presentationml/2006/ole">
            <mc:AlternateContent xmlns:mc="http://schemas.openxmlformats.org/markup-compatibility/2006">
              <mc:Choice xmlns:v="urn:schemas-microsoft-com:vml" Requires="v">
                <p:oleObj spid="_x0000_s33938" name="CorelDRAW" r:id="rId5" imgW="5448101" imgH="3412892" progId="CorelDraw.Graphic.17">
                  <p:embed/>
                </p:oleObj>
              </mc:Choice>
              <mc:Fallback>
                <p:oleObj name="CorelDRAW" r:id="rId5" imgW="5448101" imgH="3412892" progId="CorelDraw.Graphic.17">
                  <p:embed/>
                  <p:pic>
                    <p:nvPicPr>
                      <p:cNvPr id="9" name="Obiekt 8"/>
                      <p:cNvPicPr/>
                      <p:nvPr/>
                    </p:nvPicPr>
                    <p:blipFill>
                      <a:blip r:embed="rId6"/>
                      <a:stretch>
                        <a:fillRect/>
                      </a:stretch>
                    </p:blipFill>
                    <p:spPr>
                      <a:xfrm>
                        <a:off x="3371850" y="1123322"/>
                        <a:ext cx="5448300" cy="3413125"/>
                      </a:xfrm>
                      <a:prstGeom prst="rect">
                        <a:avLst/>
                      </a:prstGeom>
                    </p:spPr>
                  </p:pic>
                </p:oleObj>
              </mc:Fallback>
            </mc:AlternateContent>
          </a:graphicData>
        </a:graphic>
      </p:graphicFrame>
      <p:sp>
        <p:nvSpPr>
          <p:cNvPr id="10" name="pole tekstowe 9"/>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1" name="Obraz 10" descr="Obraz zawierający rysunek&#10;&#10;Opis wygenerowany automatycznie">
            <a:extLst>
              <a:ext uri="{FF2B5EF4-FFF2-40B4-BE49-F238E27FC236}">
                <a16:creationId xmlns:a16="http://schemas.microsoft.com/office/drawing/2014/main" id="{F2AE2E89-0D80-4B88-B386-B00979FAC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688540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60003" y="247436"/>
            <a:ext cx="10515600" cy="1325563"/>
          </a:xfrm>
        </p:spPr>
        <p:txBody>
          <a:bodyPr/>
          <a:lstStyle/>
          <a:p>
            <a:r>
              <a:rPr lang="pl-PL" b="1" dirty="0"/>
              <a:t>Podstawowe zasady – „Kiełbasa”</a:t>
            </a:r>
          </a:p>
        </p:txBody>
      </p:sp>
      <p:graphicFrame>
        <p:nvGraphicFramePr>
          <p:cNvPr id="5" name="Obiekt 4"/>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34910" name="CorelDRAW" r:id="rId3" imgW="3031404" imgH="4466950" progId="CorelDraw.Graphic.17">
                  <p:embed/>
                </p:oleObj>
              </mc:Choice>
              <mc:Fallback>
                <p:oleObj name="CorelDRAW" r:id="rId3" imgW="3031404" imgH="4466950" progId="CorelDraw.Graphic.17">
                  <p:embed/>
                  <p:pic>
                    <p:nvPicPr>
                      <p:cNvPr id="5" name="Obiekt 4"/>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8" name="Symbol zastępczy zawartości 2"/>
          <p:cNvSpPr>
            <a:spLocks noGrp="1"/>
          </p:cNvSpPr>
          <p:nvPr>
            <p:ph idx="1"/>
          </p:nvPr>
        </p:nvSpPr>
        <p:spPr>
          <a:xfrm>
            <a:off x="2489702" y="5586211"/>
            <a:ext cx="8864097" cy="590751"/>
          </a:xfrm>
        </p:spPr>
        <p:txBody>
          <a:bodyPr>
            <a:normAutofit/>
          </a:bodyPr>
          <a:lstStyle/>
          <a:p>
            <a:pPr marL="0" indent="0">
              <a:buNone/>
            </a:pPr>
            <a:r>
              <a:rPr lang="pl-PL" sz="1800" dirty="0"/>
              <a:t>Linie poziome na jezdni nie wyznaczają toru jazdy.</a:t>
            </a:r>
          </a:p>
        </p:txBody>
      </p:sp>
      <p:sp>
        <p:nvSpPr>
          <p:cNvPr id="10" name="pole tekstowe 9"/>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3" name="Obraz 2"/>
          <p:cNvPicPr>
            <a:picLocks noChangeAspect="1"/>
          </p:cNvPicPr>
          <p:nvPr/>
        </p:nvPicPr>
        <p:blipFill>
          <a:blip r:embed="rId5"/>
          <a:stretch>
            <a:fillRect/>
          </a:stretch>
        </p:blipFill>
        <p:spPr>
          <a:xfrm>
            <a:off x="2349267" y="1556401"/>
            <a:ext cx="6895401" cy="3664442"/>
          </a:xfrm>
          <a:prstGeom prst="rect">
            <a:avLst/>
          </a:prstGeom>
        </p:spPr>
      </p:pic>
      <p:pic>
        <p:nvPicPr>
          <p:cNvPr id="9" name="Obraz 8" descr="Obraz zawierający rysunek&#10;&#10;Opis wygenerowany automatycznie">
            <a:extLst>
              <a:ext uri="{FF2B5EF4-FFF2-40B4-BE49-F238E27FC236}">
                <a16:creationId xmlns:a16="http://schemas.microsoft.com/office/drawing/2014/main" id="{2EF78148-3325-4BEB-A919-569C4684A5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604967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7619" y="365125"/>
            <a:ext cx="10515600" cy="1325563"/>
          </a:xfrm>
        </p:spPr>
        <p:txBody>
          <a:bodyPr/>
          <a:lstStyle/>
          <a:p>
            <a:r>
              <a:rPr lang="pl-PL" b="1" dirty="0"/>
              <a:t>Rajd Nawigacyjny - elementy</a:t>
            </a:r>
          </a:p>
        </p:txBody>
      </p:sp>
      <p:graphicFrame>
        <p:nvGraphicFramePr>
          <p:cNvPr id="5" name="Obiekt 4"/>
          <p:cNvGraphicFramePr>
            <a:graphicFrameLocks noChangeAspect="1"/>
          </p:cNvGraphicFramePr>
          <p:nvPr>
            <p:extLst>
              <p:ext uri="{D42A27DB-BD31-4B8C-83A1-F6EECF244321}">
                <p14:modId xmlns:p14="http://schemas.microsoft.com/office/powerpoint/2010/main" val="3969081235"/>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5372"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3" name="Symbol zastępczy zawartości 2"/>
          <p:cNvSpPr>
            <a:spLocks noGrp="1"/>
          </p:cNvSpPr>
          <p:nvPr>
            <p:ph idx="1"/>
          </p:nvPr>
        </p:nvSpPr>
        <p:spPr>
          <a:xfrm>
            <a:off x="1417619" y="1825625"/>
            <a:ext cx="10515600" cy="4351338"/>
          </a:xfrm>
        </p:spPr>
        <p:txBody>
          <a:bodyPr/>
          <a:lstStyle/>
          <a:p>
            <a:r>
              <a:rPr lang="pl-PL" dirty="0"/>
              <a:t>Odprawa</a:t>
            </a:r>
          </a:p>
          <a:p>
            <a:r>
              <a:rPr lang="pl-PL" dirty="0"/>
              <a:t>Próby SZ</a:t>
            </a:r>
          </a:p>
          <a:p>
            <a:r>
              <a:rPr lang="pl-PL" dirty="0"/>
              <a:t>Test BRD</a:t>
            </a:r>
          </a:p>
          <a:p>
            <a:r>
              <a:rPr lang="pl-PL" dirty="0"/>
              <a:t>START</a:t>
            </a:r>
          </a:p>
          <a:p>
            <a:r>
              <a:rPr lang="pl-PL" dirty="0"/>
              <a:t>PKC</a:t>
            </a:r>
          </a:p>
          <a:p>
            <a:r>
              <a:rPr lang="pl-PL" dirty="0"/>
              <a:t>META</a:t>
            </a:r>
          </a:p>
        </p:txBody>
      </p:sp>
      <p:sp>
        <p:nvSpPr>
          <p:cNvPr id="8" name="pole tekstowe 7"/>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7" name="Obraz 6" descr="Obraz zawierający rysunek&#10;&#10;Opis wygenerowany automatycznie">
            <a:extLst>
              <a:ext uri="{FF2B5EF4-FFF2-40B4-BE49-F238E27FC236}">
                <a16:creationId xmlns:a16="http://schemas.microsoft.com/office/drawing/2014/main" id="{6C825024-A701-4C45-9A32-47138B379D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1855848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22143" y="175012"/>
            <a:ext cx="10515600" cy="1325563"/>
          </a:xfrm>
        </p:spPr>
        <p:txBody>
          <a:bodyPr/>
          <a:lstStyle/>
          <a:p>
            <a:r>
              <a:rPr lang="pl-PL" b="1" dirty="0"/>
              <a:t>Podstawowe zasady – „Kiełbasa”</a:t>
            </a:r>
          </a:p>
        </p:txBody>
      </p:sp>
      <p:graphicFrame>
        <p:nvGraphicFramePr>
          <p:cNvPr id="5" name="Obiekt 4"/>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35934" name="CorelDRAW" r:id="rId3" imgW="3031404" imgH="4466950" progId="CorelDraw.Graphic.17">
                  <p:embed/>
                </p:oleObj>
              </mc:Choice>
              <mc:Fallback>
                <p:oleObj name="CorelDRAW" r:id="rId3" imgW="3031404" imgH="4466950" progId="CorelDraw.Graphic.17">
                  <p:embed/>
                  <p:pic>
                    <p:nvPicPr>
                      <p:cNvPr id="5" name="Obiekt 4"/>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10" name="pole tekstowe 9"/>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9" name="Obraz 8"/>
          <p:cNvPicPr>
            <a:picLocks noChangeAspect="1"/>
          </p:cNvPicPr>
          <p:nvPr/>
        </p:nvPicPr>
        <p:blipFill>
          <a:blip r:embed="rId5"/>
          <a:stretch>
            <a:fillRect/>
          </a:stretch>
        </p:blipFill>
        <p:spPr>
          <a:xfrm>
            <a:off x="4435460" y="1398308"/>
            <a:ext cx="7410145" cy="4950641"/>
          </a:xfrm>
          <a:prstGeom prst="rect">
            <a:avLst/>
          </a:prstGeom>
        </p:spPr>
      </p:pic>
      <p:sp>
        <p:nvSpPr>
          <p:cNvPr id="8" name="Symbol zastępczy zawartości 2"/>
          <p:cNvSpPr>
            <a:spLocks noGrp="1"/>
          </p:cNvSpPr>
          <p:nvPr>
            <p:ph idx="1"/>
          </p:nvPr>
        </p:nvSpPr>
        <p:spPr>
          <a:xfrm>
            <a:off x="516048" y="4689695"/>
            <a:ext cx="4200807" cy="1487268"/>
          </a:xfrm>
        </p:spPr>
        <p:txBody>
          <a:bodyPr>
            <a:normAutofit/>
          </a:bodyPr>
          <a:lstStyle/>
          <a:p>
            <a:pPr marL="0" indent="0">
              <a:buNone/>
            </a:pPr>
            <a:r>
              <a:rPr lang="pl-PL" sz="1800" dirty="0"/>
              <a:t>Sytuacje w których nie da się podążać </a:t>
            </a:r>
            <a:br>
              <a:rPr lang="pl-PL" sz="1800" dirty="0"/>
            </a:br>
            <a:r>
              <a:rPr lang="pl-PL" sz="1800" dirty="0"/>
              <a:t>drogą główną pokonujemy na wprost </a:t>
            </a:r>
            <a:br>
              <a:rPr lang="pl-PL" sz="1800" dirty="0"/>
            </a:br>
            <a:r>
              <a:rPr lang="pl-PL" sz="1800" dirty="0"/>
              <a:t>bądź zgodnie z jednoznacznym wyjazdem.</a:t>
            </a:r>
          </a:p>
        </p:txBody>
      </p:sp>
      <p:pic>
        <p:nvPicPr>
          <p:cNvPr id="11" name="Obraz 10" descr="Obraz zawierający rysunek&#10;&#10;Opis wygenerowany automatycznie">
            <a:extLst>
              <a:ext uri="{FF2B5EF4-FFF2-40B4-BE49-F238E27FC236}">
                <a16:creationId xmlns:a16="http://schemas.microsoft.com/office/drawing/2014/main" id="{B44F6A9E-C895-49D3-94A5-3C159D1791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321286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010478" y="211224"/>
            <a:ext cx="9343322" cy="1325563"/>
          </a:xfrm>
        </p:spPr>
        <p:txBody>
          <a:bodyPr/>
          <a:lstStyle/>
          <a:p>
            <a:r>
              <a:rPr lang="pl-PL" b="1" dirty="0"/>
              <a:t>Podstawowe zasady – Światła</a:t>
            </a:r>
            <a:endParaRPr lang="pl-PL" dirty="0"/>
          </a:p>
        </p:txBody>
      </p:sp>
      <p:sp>
        <p:nvSpPr>
          <p:cNvPr id="3" name="Symbol zastępczy zawartości 2"/>
          <p:cNvSpPr>
            <a:spLocks noGrp="1"/>
          </p:cNvSpPr>
          <p:nvPr>
            <p:ph idx="1"/>
          </p:nvPr>
        </p:nvSpPr>
        <p:spPr>
          <a:xfrm>
            <a:off x="838200" y="5586211"/>
            <a:ext cx="10515600" cy="590751"/>
          </a:xfrm>
        </p:spPr>
        <p:txBody>
          <a:bodyPr>
            <a:normAutofit/>
          </a:bodyPr>
          <a:lstStyle/>
          <a:p>
            <a:pPr marL="0" indent="0">
              <a:buNone/>
            </a:pPr>
            <a:r>
              <a:rPr lang="pl-PL" sz="1800" dirty="0"/>
              <a:t>Manewry na światłach opisane w </a:t>
            </a:r>
            <a:r>
              <a:rPr lang="pl-PL" sz="1800" dirty="0" err="1"/>
              <a:t>itinererze</a:t>
            </a:r>
            <a:r>
              <a:rPr lang="pl-PL" sz="1800" dirty="0"/>
              <a:t> wykonujemy </a:t>
            </a:r>
            <a:r>
              <a:rPr lang="pl-PL" sz="1800" b="1" dirty="0"/>
              <a:t>wyłącznie na skrzyżowaniach</a:t>
            </a:r>
            <a:r>
              <a:rPr lang="pl-PL" sz="1800" dirty="0"/>
              <a:t>, światła dotyczące przejścia dla pieszych pomiędzy skrzyżowaniami są pomijane (nie są one opisywane w </a:t>
            </a:r>
            <a:r>
              <a:rPr lang="pl-PL" sz="1800" dirty="0" err="1"/>
              <a:t>itinererze</a:t>
            </a:r>
            <a:r>
              <a:rPr lang="pl-PL" sz="1800" dirty="0"/>
              <a:t>).</a:t>
            </a:r>
          </a:p>
        </p:txBody>
      </p:sp>
      <p:graphicFrame>
        <p:nvGraphicFramePr>
          <p:cNvPr id="4" name="Obiekt 3"/>
          <p:cNvGraphicFramePr>
            <a:graphicFrameLocks noChangeAspect="1"/>
          </p:cNvGraphicFramePr>
          <p:nvPr>
            <p:extLst>
              <p:ext uri="{D42A27DB-BD31-4B8C-83A1-F6EECF244321}">
                <p14:modId xmlns:p14="http://schemas.microsoft.com/office/powerpoint/2010/main" val="393021799"/>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0613"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7" name="Obraz 6"/>
          <p:cNvPicPr>
            <a:picLocks noChangeAspect="1"/>
          </p:cNvPicPr>
          <p:nvPr/>
        </p:nvPicPr>
        <p:blipFill>
          <a:blip r:embed="rId5"/>
          <a:stretch>
            <a:fillRect/>
          </a:stretch>
        </p:blipFill>
        <p:spPr>
          <a:xfrm>
            <a:off x="1206110" y="2276253"/>
            <a:ext cx="1476198" cy="1846434"/>
          </a:xfrm>
          <a:prstGeom prst="rect">
            <a:avLst/>
          </a:prstGeom>
        </p:spPr>
      </p:pic>
      <p:sp>
        <p:nvSpPr>
          <p:cNvPr id="9" name="pole tekstowe 8"/>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0" name="Obraz 9" descr="Obraz zawierający rysunek&#10;&#10;Opis wygenerowany automatycznie">
            <a:extLst>
              <a:ext uri="{FF2B5EF4-FFF2-40B4-BE49-F238E27FC236}">
                <a16:creationId xmlns:a16="http://schemas.microsoft.com/office/drawing/2014/main" id="{DE9FB6E8-81A3-4B26-9871-D47C66BDB5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pic>
        <p:nvPicPr>
          <p:cNvPr id="6" name="Obraz 5" descr="Obraz zawierający wiele, zabawka, lodówka, partia&#10;&#10;Opis wygenerowany automatycznie">
            <a:extLst>
              <a:ext uri="{FF2B5EF4-FFF2-40B4-BE49-F238E27FC236}">
                <a16:creationId xmlns:a16="http://schemas.microsoft.com/office/drawing/2014/main" id="{C4D6D0EF-FB0F-4C62-B1A5-DF5FD4B6C1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6041" y="1344130"/>
            <a:ext cx="6657409" cy="4096867"/>
          </a:xfrm>
          <a:prstGeom prst="rect">
            <a:avLst/>
          </a:prstGeom>
        </p:spPr>
      </p:pic>
    </p:spTree>
    <p:extLst>
      <p:ext uri="{BB962C8B-B14F-4D97-AF65-F5344CB8AC3E}">
        <p14:creationId xmlns:p14="http://schemas.microsoft.com/office/powerpoint/2010/main" val="3979605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25025" y="365125"/>
            <a:ext cx="10515600" cy="1325563"/>
          </a:xfrm>
        </p:spPr>
        <p:txBody>
          <a:bodyPr/>
          <a:lstStyle/>
          <a:p>
            <a:r>
              <a:rPr lang="pl-PL" b="1" dirty="0"/>
              <a:t>Podstawowe zasady – Strzałki</a:t>
            </a:r>
            <a:endParaRPr lang="pl-PL" dirty="0"/>
          </a:p>
        </p:txBody>
      </p:sp>
      <p:sp>
        <p:nvSpPr>
          <p:cNvPr id="3" name="Symbol zastępczy zawartości 2"/>
          <p:cNvSpPr>
            <a:spLocks noGrp="1"/>
          </p:cNvSpPr>
          <p:nvPr>
            <p:ph idx="1"/>
          </p:nvPr>
        </p:nvSpPr>
        <p:spPr>
          <a:xfrm>
            <a:off x="838200" y="5618934"/>
            <a:ext cx="10515600" cy="657612"/>
          </a:xfrm>
        </p:spPr>
        <p:txBody>
          <a:bodyPr>
            <a:normAutofit/>
          </a:bodyPr>
          <a:lstStyle/>
          <a:p>
            <a:pPr marL="0" indent="0">
              <a:buNone/>
            </a:pPr>
            <a:r>
              <a:rPr lang="pl-PL" sz="1800" dirty="0"/>
              <a:t>Jeżeli mamy do czynienia ze skrzyżowaniem opisanym strzałkami, szukamy dokładnie takiego skrzyżowania, jakie jest narysowane. Dotyczy to zarówno skrzyżowań jak i rond.</a:t>
            </a:r>
          </a:p>
        </p:txBody>
      </p:sp>
      <p:graphicFrame>
        <p:nvGraphicFramePr>
          <p:cNvPr id="4" name="Obiekt 3"/>
          <p:cNvGraphicFramePr>
            <a:graphicFrameLocks noChangeAspect="1"/>
          </p:cNvGraphicFramePr>
          <p:nvPr>
            <p:extLst>
              <p:ext uri="{D42A27DB-BD31-4B8C-83A1-F6EECF244321}">
                <p14:modId xmlns:p14="http://schemas.microsoft.com/office/powerpoint/2010/main" val="2574590738"/>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1758"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7" name="Obraz 6"/>
          <p:cNvPicPr>
            <a:picLocks noChangeAspect="1"/>
          </p:cNvPicPr>
          <p:nvPr/>
        </p:nvPicPr>
        <p:blipFill>
          <a:blip r:embed="rId5"/>
          <a:stretch>
            <a:fillRect/>
          </a:stretch>
        </p:blipFill>
        <p:spPr>
          <a:xfrm>
            <a:off x="1383704" y="2581130"/>
            <a:ext cx="1364158" cy="1638557"/>
          </a:xfrm>
          <a:prstGeom prst="rect">
            <a:avLst/>
          </a:prstGeom>
        </p:spPr>
      </p:pic>
      <p:graphicFrame>
        <p:nvGraphicFramePr>
          <p:cNvPr id="8" name="Obiekt 7"/>
          <p:cNvGraphicFramePr>
            <a:graphicFrameLocks noChangeAspect="1"/>
          </p:cNvGraphicFramePr>
          <p:nvPr>
            <p:extLst>
              <p:ext uri="{D42A27DB-BD31-4B8C-83A1-F6EECF244321}">
                <p14:modId xmlns:p14="http://schemas.microsoft.com/office/powerpoint/2010/main" val="901723321"/>
              </p:ext>
            </p:extLst>
          </p:nvPr>
        </p:nvGraphicFramePr>
        <p:xfrm>
          <a:off x="3189183" y="1515953"/>
          <a:ext cx="1101338" cy="3945350"/>
        </p:xfrm>
        <a:graphic>
          <a:graphicData uri="http://schemas.openxmlformats.org/presentationml/2006/ole">
            <mc:AlternateContent xmlns:mc="http://schemas.openxmlformats.org/markup-compatibility/2006">
              <mc:Choice xmlns:v="urn:schemas-microsoft-com:vml" Requires="v">
                <p:oleObj spid="_x0000_s11759" name="CorelDRAW" r:id="rId6" imgW="916315" imgH="3281314" progId="CorelDraw.Graphic.17">
                  <p:embed/>
                </p:oleObj>
              </mc:Choice>
              <mc:Fallback>
                <p:oleObj name="CorelDRAW" r:id="rId6" imgW="916315" imgH="3281314" progId="CorelDraw.Graphic.17">
                  <p:embed/>
                  <p:pic>
                    <p:nvPicPr>
                      <p:cNvPr id="0" name=""/>
                      <p:cNvPicPr/>
                      <p:nvPr/>
                    </p:nvPicPr>
                    <p:blipFill>
                      <a:blip r:embed="rId7"/>
                      <a:stretch>
                        <a:fillRect/>
                      </a:stretch>
                    </p:blipFill>
                    <p:spPr>
                      <a:xfrm>
                        <a:off x="3189183" y="1515953"/>
                        <a:ext cx="1101338" cy="3945350"/>
                      </a:xfrm>
                      <a:prstGeom prst="rect">
                        <a:avLst/>
                      </a:prstGeom>
                    </p:spPr>
                  </p:pic>
                </p:oleObj>
              </mc:Fallback>
            </mc:AlternateContent>
          </a:graphicData>
        </a:graphic>
      </p:graphicFrame>
      <p:pic>
        <p:nvPicPr>
          <p:cNvPr id="9" name="Obraz 8"/>
          <p:cNvPicPr>
            <a:picLocks noChangeAspect="1"/>
          </p:cNvPicPr>
          <p:nvPr/>
        </p:nvPicPr>
        <p:blipFill>
          <a:blip r:embed="rId8"/>
          <a:stretch>
            <a:fillRect/>
          </a:stretch>
        </p:blipFill>
        <p:spPr>
          <a:xfrm>
            <a:off x="6268355" y="2581130"/>
            <a:ext cx="1364812" cy="1638557"/>
          </a:xfrm>
          <a:prstGeom prst="rect">
            <a:avLst/>
          </a:prstGeom>
        </p:spPr>
      </p:pic>
      <p:graphicFrame>
        <p:nvGraphicFramePr>
          <p:cNvPr id="10" name="Obiekt 9"/>
          <p:cNvGraphicFramePr>
            <a:graphicFrameLocks noChangeAspect="1"/>
          </p:cNvGraphicFramePr>
          <p:nvPr>
            <p:extLst>
              <p:ext uri="{D42A27DB-BD31-4B8C-83A1-F6EECF244321}">
                <p14:modId xmlns:p14="http://schemas.microsoft.com/office/powerpoint/2010/main" val="917814295"/>
              </p:ext>
            </p:extLst>
          </p:nvPr>
        </p:nvGraphicFramePr>
        <p:xfrm>
          <a:off x="8068652" y="1521874"/>
          <a:ext cx="1457024" cy="3939429"/>
        </p:xfrm>
        <a:graphic>
          <a:graphicData uri="http://schemas.openxmlformats.org/presentationml/2006/ole">
            <mc:AlternateContent xmlns:mc="http://schemas.openxmlformats.org/markup-compatibility/2006">
              <mc:Choice xmlns:v="urn:schemas-microsoft-com:vml" Requires="v">
                <p:oleObj spid="_x0000_s11760" name="CorelDRAW" r:id="rId9" imgW="1270106" imgH="3434423" progId="CorelDraw.Graphic.17">
                  <p:embed/>
                </p:oleObj>
              </mc:Choice>
              <mc:Fallback>
                <p:oleObj name="CorelDRAW" r:id="rId9" imgW="1270106" imgH="3434423" progId="CorelDraw.Graphic.17">
                  <p:embed/>
                  <p:pic>
                    <p:nvPicPr>
                      <p:cNvPr id="0" name=""/>
                      <p:cNvPicPr/>
                      <p:nvPr/>
                    </p:nvPicPr>
                    <p:blipFill>
                      <a:blip r:embed="rId10"/>
                      <a:stretch>
                        <a:fillRect/>
                      </a:stretch>
                    </p:blipFill>
                    <p:spPr>
                      <a:xfrm>
                        <a:off x="8068652" y="1521874"/>
                        <a:ext cx="1457024" cy="3939429"/>
                      </a:xfrm>
                      <a:prstGeom prst="rect">
                        <a:avLst/>
                      </a:prstGeom>
                    </p:spPr>
                  </p:pic>
                </p:oleObj>
              </mc:Fallback>
            </mc:AlternateContent>
          </a:graphicData>
        </a:graphic>
      </p:graphicFrame>
      <p:sp>
        <p:nvSpPr>
          <p:cNvPr id="11" name="pole tekstowe 10"/>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2" name="Obraz 11" descr="Obraz zawierający rysunek&#10;&#10;Opis wygenerowany automatycznie">
            <a:extLst>
              <a:ext uri="{FF2B5EF4-FFF2-40B4-BE49-F238E27FC236}">
                <a16:creationId xmlns:a16="http://schemas.microsoft.com/office/drawing/2014/main" id="{B7F74FE5-BC55-4F05-AAFD-38DCE53B45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96673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34487" y="365125"/>
            <a:ext cx="10515600" cy="1325563"/>
          </a:xfrm>
        </p:spPr>
        <p:txBody>
          <a:bodyPr/>
          <a:lstStyle/>
          <a:p>
            <a:r>
              <a:rPr lang="pl-PL" b="1" dirty="0"/>
              <a:t>Podstawowe zasady – Znaki drogowe</a:t>
            </a:r>
            <a:endParaRPr lang="pl-PL" dirty="0"/>
          </a:p>
        </p:txBody>
      </p:sp>
      <p:sp>
        <p:nvSpPr>
          <p:cNvPr id="3" name="Symbol zastępczy zawartości 2"/>
          <p:cNvSpPr>
            <a:spLocks noGrp="1"/>
          </p:cNvSpPr>
          <p:nvPr>
            <p:ph idx="1"/>
          </p:nvPr>
        </p:nvSpPr>
        <p:spPr>
          <a:xfrm>
            <a:off x="1571523" y="5586211"/>
            <a:ext cx="10515600" cy="590751"/>
          </a:xfrm>
        </p:spPr>
        <p:txBody>
          <a:bodyPr>
            <a:normAutofit/>
          </a:bodyPr>
          <a:lstStyle/>
          <a:p>
            <a:pPr marL="0" indent="0">
              <a:buNone/>
            </a:pPr>
            <a:r>
              <a:rPr lang="pl-PL" sz="1800" dirty="0"/>
              <a:t>Znaki bez „nóżki” mogą występować w dowolnym zestawie znaków. Znaki z „nóżką” muszą występować dokładnie w takiej postaci, jak przedstawione w </a:t>
            </a:r>
            <a:r>
              <a:rPr lang="pl-PL" sz="1800" dirty="0" err="1"/>
              <a:t>itinererze</a:t>
            </a:r>
            <a:r>
              <a:rPr lang="pl-PL" sz="1800" dirty="0"/>
              <a:t>.</a:t>
            </a:r>
          </a:p>
        </p:txBody>
      </p:sp>
      <p:graphicFrame>
        <p:nvGraphicFramePr>
          <p:cNvPr id="4" name="Obiekt 3"/>
          <p:cNvGraphicFramePr>
            <a:graphicFrameLocks noChangeAspect="1"/>
          </p:cNvGraphicFramePr>
          <p:nvPr>
            <p:extLst>
              <p:ext uri="{D42A27DB-BD31-4B8C-83A1-F6EECF244321}">
                <p14:modId xmlns:p14="http://schemas.microsoft.com/office/powerpoint/2010/main" val="2574590738"/>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2882"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7" name="Obraz 6"/>
          <p:cNvPicPr>
            <a:picLocks noChangeAspect="1"/>
          </p:cNvPicPr>
          <p:nvPr/>
        </p:nvPicPr>
        <p:blipFill>
          <a:blip r:embed="rId5"/>
          <a:stretch>
            <a:fillRect/>
          </a:stretch>
        </p:blipFill>
        <p:spPr>
          <a:xfrm>
            <a:off x="1665135" y="2920226"/>
            <a:ext cx="838893" cy="999481"/>
          </a:xfrm>
          <a:prstGeom prst="rect">
            <a:avLst/>
          </a:prstGeom>
        </p:spPr>
      </p:pic>
      <p:pic>
        <p:nvPicPr>
          <p:cNvPr id="9" name="Obraz 8"/>
          <p:cNvPicPr>
            <a:picLocks noChangeAspect="1"/>
          </p:cNvPicPr>
          <p:nvPr/>
        </p:nvPicPr>
        <p:blipFill>
          <a:blip r:embed="rId6"/>
          <a:stretch>
            <a:fillRect/>
          </a:stretch>
        </p:blipFill>
        <p:spPr>
          <a:xfrm>
            <a:off x="8020041" y="2979090"/>
            <a:ext cx="836886" cy="999481"/>
          </a:xfrm>
          <a:prstGeom prst="rect">
            <a:avLst/>
          </a:prstGeom>
        </p:spPr>
      </p:pic>
      <p:graphicFrame>
        <p:nvGraphicFramePr>
          <p:cNvPr id="10" name="Obiekt 9"/>
          <p:cNvGraphicFramePr>
            <a:graphicFrameLocks noChangeAspect="1"/>
          </p:cNvGraphicFramePr>
          <p:nvPr>
            <p:extLst>
              <p:ext uri="{D42A27DB-BD31-4B8C-83A1-F6EECF244321}">
                <p14:modId xmlns:p14="http://schemas.microsoft.com/office/powerpoint/2010/main" val="174848211"/>
              </p:ext>
            </p:extLst>
          </p:nvPr>
        </p:nvGraphicFramePr>
        <p:xfrm>
          <a:off x="3222872" y="1779287"/>
          <a:ext cx="874713" cy="3281363"/>
        </p:xfrm>
        <a:graphic>
          <a:graphicData uri="http://schemas.openxmlformats.org/presentationml/2006/ole">
            <mc:AlternateContent xmlns:mc="http://schemas.openxmlformats.org/markup-compatibility/2006">
              <mc:Choice xmlns:v="urn:schemas-microsoft-com:vml" Requires="v">
                <p:oleObj spid="_x0000_s12883" name="CorelDRAW" r:id="rId7" imgW="875143" imgH="3281314" progId="CorelDraw.Graphic.17">
                  <p:embed/>
                </p:oleObj>
              </mc:Choice>
              <mc:Fallback>
                <p:oleObj name="CorelDRAW" r:id="rId7" imgW="875143" imgH="3281314" progId="CorelDraw.Graphic.17">
                  <p:embed/>
                  <p:pic>
                    <p:nvPicPr>
                      <p:cNvPr id="0" name=""/>
                      <p:cNvPicPr/>
                      <p:nvPr/>
                    </p:nvPicPr>
                    <p:blipFill>
                      <a:blip r:embed="rId8"/>
                      <a:stretch>
                        <a:fillRect/>
                      </a:stretch>
                    </p:blipFill>
                    <p:spPr>
                      <a:xfrm>
                        <a:off x="3222872" y="1779287"/>
                        <a:ext cx="874713" cy="3281363"/>
                      </a:xfrm>
                      <a:prstGeom prst="rect">
                        <a:avLst/>
                      </a:prstGeom>
                    </p:spPr>
                  </p:pic>
                </p:oleObj>
              </mc:Fallback>
            </mc:AlternateContent>
          </a:graphicData>
        </a:graphic>
      </p:graphicFrame>
      <p:graphicFrame>
        <p:nvGraphicFramePr>
          <p:cNvPr id="11" name="Obiekt 10"/>
          <p:cNvGraphicFramePr>
            <a:graphicFrameLocks noChangeAspect="1"/>
          </p:cNvGraphicFramePr>
          <p:nvPr>
            <p:extLst>
              <p:ext uri="{D42A27DB-BD31-4B8C-83A1-F6EECF244321}">
                <p14:modId xmlns:p14="http://schemas.microsoft.com/office/powerpoint/2010/main" val="3049879109"/>
              </p:ext>
            </p:extLst>
          </p:nvPr>
        </p:nvGraphicFramePr>
        <p:xfrm>
          <a:off x="9475391" y="1779288"/>
          <a:ext cx="874713" cy="3281363"/>
        </p:xfrm>
        <a:graphic>
          <a:graphicData uri="http://schemas.openxmlformats.org/presentationml/2006/ole">
            <mc:AlternateContent xmlns:mc="http://schemas.openxmlformats.org/markup-compatibility/2006">
              <mc:Choice xmlns:v="urn:schemas-microsoft-com:vml" Requires="v">
                <p:oleObj spid="_x0000_s12884" name="CorelDRAW" r:id="rId9" imgW="875143" imgH="3281314" progId="CorelDraw.Graphic.17">
                  <p:embed/>
                </p:oleObj>
              </mc:Choice>
              <mc:Fallback>
                <p:oleObj name="CorelDRAW" r:id="rId9" imgW="875143" imgH="3281314" progId="CorelDraw.Graphic.17">
                  <p:embed/>
                  <p:pic>
                    <p:nvPicPr>
                      <p:cNvPr id="0" name=""/>
                      <p:cNvPicPr/>
                      <p:nvPr/>
                    </p:nvPicPr>
                    <p:blipFill>
                      <a:blip r:embed="rId10"/>
                      <a:stretch>
                        <a:fillRect/>
                      </a:stretch>
                    </p:blipFill>
                    <p:spPr>
                      <a:xfrm>
                        <a:off x="9475391" y="1779288"/>
                        <a:ext cx="874713" cy="3281363"/>
                      </a:xfrm>
                      <a:prstGeom prst="rect">
                        <a:avLst/>
                      </a:prstGeom>
                    </p:spPr>
                  </p:pic>
                </p:oleObj>
              </mc:Fallback>
            </mc:AlternateContent>
          </a:graphicData>
        </a:graphic>
      </p:graphicFrame>
      <p:graphicFrame>
        <p:nvGraphicFramePr>
          <p:cNvPr id="12" name="Obiekt 11"/>
          <p:cNvGraphicFramePr>
            <a:graphicFrameLocks noChangeAspect="1"/>
          </p:cNvGraphicFramePr>
          <p:nvPr>
            <p:extLst>
              <p:ext uri="{D42A27DB-BD31-4B8C-83A1-F6EECF244321}">
                <p14:modId xmlns:p14="http://schemas.microsoft.com/office/powerpoint/2010/main" val="61633519"/>
              </p:ext>
            </p:extLst>
          </p:nvPr>
        </p:nvGraphicFramePr>
        <p:xfrm>
          <a:off x="5064066" y="1779286"/>
          <a:ext cx="890587" cy="3281363"/>
        </p:xfrm>
        <a:graphic>
          <a:graphicData uri="http://schemas.openxmlformats.org/presentationml/2006/ole">
            <mc:AlternateContent xmlns:mc="http://schemas.openxmlformats.org/markup-compatibility/2006">
              <mc:Choice xmlns:v="urn:schemas-microsoft-com:vml" Requires="v">
                <p:oleObj spid="_x0000_s12885" name="CorelDRAW" r:id="rId11" imgW="669240" imgH="2468880" progId="CorelDraw.Graphic.17">
                  <p:embed/>
                </p:oleObj>
              </mc:Choice>
              <mc:Fallback>
                <p:oleObj name="CorelDRAW" r:id="rId11" imgW="669240" imgH="2468880" progId="CorelDraw.Graphic.17">
                  <p:embed/>
                  <p:pic>
                    <p:nvPicPr>
                      <p:cNvPr id="0" name=""/>
                      <p:cNvPicPr/>
                      <p:nvPr/>
                    </p:nvPicPr>
                    <p:blipFill>
                      <a:blip r:embed="rId12"/>
                      <a:stretch>
                        <a:fillRect/>
                      </a:stretch>
                    </p:blipFill>
                    <p:spPr>
                      <a:xfrm>
                        <a:off x="5064066" y="1779286"/>
                        <a:ext cx="890587" cy="3281363"/>
                      </a:xfrm>
                      <a:prstGeom prst="rect">
                        <a:avLst/>
                      </a:prstGeom>
                    </p:spPr>
                  </p:pic>
                </p:oleObj>
              </mc:Fallback>
            </mc:AlternateContent>
          </a:graphicData>
        </a:graphic>
      </p:graphicFrame>
      <p:sp>
        <p:nvSpPr>
          <p:cNvPr id="13" name="pole tekstowe 12"/>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4" name="Obraz 13" descr="Obraz zawierający rysunek&#10;&#10;Opis wygenerowany automatycznie">
            <a:extLst>
              <a:ext uri="{FF2B5EF4-FFF2-40B4-BE49-F238E27FC236}">
                <a16:creationId xmlns:a16="http://schemas.microsoft.com/office/drawing/2014/main" id="{ABB2A0FB-1CA3-4F20-B79A-16295ED1C9E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76154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p:cNvPicPr>
            <a:picLocks noChangeAspect="1"/>
          </p:cNvPicPr>
          <p:nvPr/>
        </p:nvPicPr>
        <p:blipFill>
          <a:blip r:embed="rId3"/>
          <a:stretch>
            <a:fillRect/>
          </a:stretch>
        </p:blipFill>
        <p:spPr>
          <a:xfrm>
            <a:off x="409831" y="1548713"/>
            <a:ext cx="5396495" cy="4485245"/>
          </a:xfrm>
          <a:prstGeom prst="rect">
            <a:avLst/>
          </a:prstGeom>
        </p:spPr>
      </p:pic>
      <p:sp>
        <p:nvSpPr>
          <p:cNvPr id="2" name="Tytuł 1"/>
          <p:cNvSpPr>
            <a:spLocks noGrp="1"/>
          </p:cNvSpPr>
          <p:nvPr>
            <p:ph type="title"/>
          </p:nvPr>
        </p:nvSpPr>
        <p:spPr>
          <a:xfrm>
            <a:off x="1770703" y="365125"/>
            <a:ext cx="10515600" cy="1325563"/>
          </a:xfrm>
        </p:spPr>
        <p:txBody>
          <a:bodyPr/>
          <a:lstStyle/>
          <a:p>
            <a:r>
              <a:rPr lang="pl-PL" b="1" dirty="0"/>
              <a:t>Podstawowe zasady – Kąty drogowe</a:t>
            </a:r>
            <a:endParaRPr lang="pl-PL" dirty="0"/>
          </a:p>
        </p:txBody>
      </p:sp>
      <p:graphicFrame>
        <p:nvGraphicFramePr>
          <p:cNvPr id="4" name="Obiekt 3"/>
          <p:cNvGraphicFramePr>
            <a:graphicFrameLocks noChangeAspect="1"/>
          </p:cNvGraphicFramePr>
          <p:nvPr>
            <p:extLst>
              <p:ext uri="{D42A27DB-BD31-4B8C-83A1-F6EECF244321}">
                <p14:modId xmlns:p14="http://schemas.microsoft.com/office/powerpoint/2010/main" val="2083566308"/>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7810" name="CorelDRAW" r:id="rId4" imgW="3031404" imgH="4466950" progId="CorelDraw.Graphic.17">
                  <p:embed/>
                </p:oleObj>
              </mc:Choice>
              <mc:Fallback>
                <p:oleObj name="CorelDRAW" r:id="rId4" imgW="3031404" imgH="4466950" progId="CorelDraw.Graphic.17">
                  <p:embed/>
                  <p:pic>
                    <p:nvPicPr>
                      <p:cNvPr id="0" name=""/>
                      <p:cNvPicPr/>
                      <p:nvPr/>
                    </p:nvPicPr>
                    <p:blipFill>
                      <a:blip r:embed="rId5"/>
                      <a:stretch>
                        <a:fillRect/>
                      </a:stretch>
                    </p:blipFill>
                    <p:spPr>
                      <a:xfrm>
                        <a:off x="230360" y="122882"/>
                        <a:ext cx="607840" cy="895529"/>
                      </a:xfrm>
                      <a:prstGeom prst="rect">
                        <a:avLst/>
                      </a:prstGeom>
                    </p:spPr>
                  </p:pic>
                </p:oleObj>
              </mc:Fallback>
            </mc:AlternateContent>
          </a:graphicData>
        </a:graphic>
      </p:graphicFrame>
      <p:pic>
        <p:nvPicPr>
          <p:cNvPr id="8" name="Obraz 7"/>
          <p:cNvPicPr>
            <a:picLocks noChangeAspect="1"/>
          </p:cNvPicPr>
          <p:nvPr/>
        </p:nvPicPr>
        <p:blipFill>
          <a:blip r:embed="rId6"/>
          <a:stretch>
            <a:fillRect/>
          </a:stretch>
        </p:blipFill>
        <p:spPr>
          <a:xfrm>
            <a:off x="6327865" y="1950524"/>
            <a:ext cx="990735" cy="1240823"/>
          </a:xfrm>
          <a:prstGeom prst="rect">
            <a:avLst/>
          </a:prstGeom>
        </p:spPr>
      </p:pic>
      <p:pic>
        <p:nvPicPr>
          <p:cNvPr id="9" name="Obraz 8"/>
          <p:cNvPicPr>
            <a:picLocks noChangeAspect="1"/>
          </p:cNvPicPr>
          <p:nvPr/>
        </p:nvPicPr>
        <p:blipFill>
          <a:blip r:embed="rId7"/>
          <a:stretch>
            <a:fillRect/>
          </a:stretch>
        </p:blipFill>
        <p:spPr>
          <a:xfrm>
            <a:off x="9199607" y="1950524"/>
            <a:ext cx="992658" cy="1240823"/>
          </a:xfrm>
          <a:prstGeom prst="rect">
            <a:avLst/>
          </a:prstGeom>
        </p:spPr>
      </p:pic>
      <p:graphicFrame>
        <p:nvGraphicFramePr>
          <p:cNvPr id="13" name="Obiekt 12"/>
          <p:cNvGraphicFramePr>
            <a:graphicFrameLocks noChangeAspect="1"/>
          </p:cNvGraphicFramePr>
          <p:nvPr>
            <p:extLst>
              <p:ext uri="{D42A27DB-BD31-4B8C-83A1-F6EECF244321}">
                <p14:modId xmlns:p14="http://schemas.microsoft.com/office/powerpoint/2010/main" val="2589360735"/>
              </p:ext>
            </p:extLst>
          </p:nvPr>
        </p:nvGraphicFramePr>
        <p:xfrm>
          <a:off x="6022959" y="3454358"/>
          <a:ext cx="1892300" cy="2122487"/>
        </p:xfrm>
        <a:graphic>
          <a:graphicData uri="http://schemas.openxmlformats.org/presentationml/2006/ole">
            <mc:AlternateContent xmlns:mc="http://schemas.openxmlformats.org/markup-compatibility/2006">
              <mc:Choice xmlns:v="urn:schemas-microsoft-com:vml" Requires="v">
                <p:oleObj spid="_x0000_s17811" name="CorelDRAW" r:id="rId8" imgW="1891994" imgH="2122471" progId="CorelDraw.Graphic.17">
                  <p:embed/>
                </p:oleObj>
              </mc:Choice>
              <mc:Fallback>
                <p:oleObj name="CorelDRAW" r:id="rId8" imgW="1891994" imgH="2122471" progId="CorelDraw.Graphic.17">
                  <p:embed/>
                  <p:pic>
                    <p:nvPicPr>
                      <p:cNvPr id="0" name=""/>
                      <p:cNvPicPr/>
                      <p:nvPr/>
                    </p:nvPicPr>
                    <p:blipFill>
                      <a:blip r:embed="rId9"/>
                      <a:stretch>
                        <a:fillRect/>
                      </a:stretch>
                    </p:blipFill>
                    <p:spPr>
                      <a:xfrm>
                        <a:off x="6022959" y="3454358"/>
                        <a:ext cx="1892300" cy="2122487"/>
                      </a:xfrm>
                      <a:prstGeom prst="rect">
                        <a:avLst/>
                      </a:prstGeom>
                    </p:spPr>
                  </p:pic>
                </p:oleObj>
              </mc:Fallback>
            </mc:AlternateContent>
          </a:graphicData>
        </a:graphic>
      </p:graphicFrame>
      <p:graphicFrame>
        <p:nvGraphicFramePr>
          <p:cNvPr id="14" name="Obiekt 13"/>
          <p:cNvGraphicFramePr>
            <a:graphicFrameLocks noChangeAspect="1"/>
          </p:cNvGraphicFramePr>
          <p:nvPr>
            <p:extLst>
              <p:ext uri="{D42A27DB-BD31-4B8C-83A1-F6EECF244321}">
                <p14:modId xmlns:p14="http://schemas.microsoft.com/office/powerpoint/2010/main" val="1583726862"/>
              </p:ext>
            </p:extLst>
          </p:nvPr>
        </p:nvGraphicFramePr>
        <p:xfrm>
          <a:off x="8987440" y="3452770"/>
          <a:ext cx="1697037" cy="2124075"/>
        </p:xfrm>
        <a:graphic>
          <a:graphicData uri="http://schemas.openxmlformats.org/presentationml/2006/ole">
            <mc:AlternateContent xmlns:mc="http://schemas.openxmlformats.org/markup-compatibility/2006">
              <mc:Choice xmlns:v="urn:schemas-microsoft-com:vml" Requires="v">
                <p:oleObj spid="_x0000_s17812" name="CorelDRAW" r:id="rId10" imgW="1696667" imgH="2124385" progId="CorelDraw.Graphic.17">
                  <p:embed/>
                </p:oleObj>
              </mc:Choice>
              <mc:Fallback>
                <p:oleObj name="CorelDRAW" r:id="rId10" imgW="1696667" imgH="2124385" progId="CorelDraw.Graphic.17">
                  <p:embed/>
                  <p:pic>
                    <p:nvPicPr>
                      <p:cNvPr id="0" name=""/>
                      <p:cNvPicPr/>
                      <p:nvPr/>
                    </p:nvPicPr>
                    <p:blipFill>
                      <a:blip r:embed="rId11"/>
                      <a:stretch>
                        <a:fillRect/>
                      </a:stretch>
                    </p:blipFill>
                    <p:spPr>
                      <a:xfrm>
                        <a:off x="8987440" y="3452770"/>
                        <a:ext cx="1697037" cy="2124075"/>
                      </a:xfrm>
                      <a:prstGeom prst="rect">
                        <a:avLst/>
                      </a:prstGeom>
                    </p:spPr>
                  </p:pic>
                </p:oleObj>
              </mc:Fallback>
            </mc:AlternateContent>
          </a:graphicData>
        </a:graphic>
      </p:graphicFrame>
      <p:sp>
        <p:nvSpPr>
          <p:cNvPr id="11" name="pole tekstowe 10"/>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5" name="Obraz 14" descr="Obraz zawierający rysunek&#10;&#10;Opis wygenerowany automatycznie">
            <a:extLst>
              <a:ext uri="{FF2B5EF4-FFF2-40B4-BE49-F238E27FC236}">
                <a16:creationId xmlns:a16="http://schemas.microsoft.com/office/drawing/2014/main" id="{029D9F33-04CC-4CF4-8167-D369E3D787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1925086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6400" y="557484"/>
            <a:ext cx="10515600" cy="1325563"/>
          </a:xfrm>
        </p:spPr>
        <p:txBody>
          <a:bodyPr/>
          <a:lstStyle/>
          <a:p>
            <a:r>
              <a:rPr lang="pl-PL" b="1" dirty="0"/>
              <a:t>Podstawowe zasady – Obiekty inżynieryjne</a:t>
            </a:r>
            <a:endParaRPr lang="pl-PL" dirty="0"/>
          </a:p>
        </p:txBody>
      </p:sp>
      <p:sp>
        <p:nvSpPr>
          <p:cNvPr id="3" name="Symbol zastępczy zawartości 2"/>
          <p:cNvSpPr>
            <a:spLocks noGrp="1"/>
          </p:cNvSpPr>
          <p:nvPr>
            <p:ph idx="1"/>
          </p:nvPr>
        </p:nvSpPr>
        <p:spPr>
          <a:xfrm>
            <a:off x="1363298" y="5585253"/>
            <a:ext cx="10515600" cy="591709"/>
          </a:xfrm>
        </p:spPr>
        <p:txBody>
          <a:bodyPr>
            <a:normAutofit/>
          </a:bodyPr>
          <a:lstStyle/>
          <a:p>
            <a:pPr marL="0" indent="0">
              <a:buNone/>
            </a:pPr>
            <a:r>
              <a:rPr lang="pl-PL" dirty="0"/>
              <a:t>pod wiaduktami                      przez mosty           i                 tory</a:t>
            </a:r>
          </a:p>
        </p:txBody>
      </p:sp>
      <p:graphicFrame>
        <p:nvGraphicFramePr>
          <p:cNvPr id="4" name="Obiekt 3"/>
          <p:cNvGraphicFramePr>
            <a:graphicFrameLocks noChangeAspect="1"/>
          </p:cNvGraphicFramePr>
          <p:nvPr>
            <p:extLst>
              <p:ext uri="{D42A27DB-BD31-4B8C-83A1-F6EECF244321}">
                <p14:modId xmlns:p14="http://schemas.microsoft.com/office/powerpoint/2010/main" val="1551866527"/>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3550"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7" name="Obraz 6"/>
          <p:cNvPicPr>
            <a:picLocks noChangeAspect="1"/>
          </p:cNvPicPr>
          <p:nvPr/>
        </p:nvPicPr>
        <p:blipFill>
          <a:blip r:embed="rId5"/>
          <a:stretch>
            <a:fillRect/>
          </a:stretch>
        </p:blipFill>
        <p:spPr>
          <a:xfrm>
            <a:off x="5477969" y="2416132"/>
            <a:ext cx="2025756" cy="2443677"/>
          </a:xfrm>
          <a:prstGeom prst="rect">
            <a:avLst/>
          </a:prstGeom>
        </p:spPr>
      </p:pic>
      <p:pic>
        <p:nvPicPr>
          <p:cNvPr id="8" name="Obraz 7"/>
          <p:cNvPicPr>
            <a:picLocks noChangeAspect="1"/>
          </p:cNvPicPr>
          <p:nvPr/>
        </p:nvPicPr>
        <p:blipFill>
          <a:blip r:embed="rId6"/>
          <a:stretch>
            <a:fillRect/>
          </a:stretch>
        </p:blipFill>
        <p:spPr>
          <a:xfrm>
            <a:off x="8885260" y="2411287"/>
            <a:ext cx="2025756" cy="2448522"/>
          </a:xfrm>
          <a:prstGeom prst="rect">
            <a:avLst/>
          </a:prstGeom>
        </p:spPr>
      </p:pic>
      <p:pic>
        <p:nvPicPr>
          <p:cNvPr id="9" name="Obraz 8"/>
          <p:cNvPicPr>
            <a:picLocks noChangeAspect="1"/>
          </p:cNvPicPr>
          <p:nvPr/>
        </p:nvPicPr>
        <p:blipFill>
          <a:blip r:embed="rId7"/>
          <a:stretch>
            <a:fillRect/>
          </a:stretch>
        </p:blipFill>
        <p:spPr>
          <a:xfrm>
            <a:off x="1626255" y="2411287"/>
            <a:ext cx="2055114" cy="2448522"/>
          </a:xfrm>
          <a:prstGeom prst="rect">
            <a:avLst/>
          </a:prstGeom>
        </p:spPr>
      </p:pic>
      <p:sp>
        <p:nvSpPr>
          <p:cNvPr id="10" name="pole tekstowe 9"/>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1" name="Obraz 10" descr="Obraz zawierający rysunek&#10;&#10;Opis wygenerowany automatycznie">
            <a:extLst>
              <a:ext uri="{FF2B5EF4-FFF2-40B4-BE49-F238E27FC236}">
                <a16:creationId xmlns:a16="http://schemas.microsoft.com/office/drawing/2014/main" id="{F65CC70F-03A1-4744-965F-2011D723F5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7813" y="283749"/>
            <a:ext cx="862148" cy="573794"/>
          </a:xfrm>
          <a:prstGeom prst="rect">
            <a:avLst/>
          </a:prstGeom>
        </p:spPr>
      </p:pic>
    </p:spTree>
    <p:extLst>
      <p:ext uri="{BB962C8B-B14F-4D97-AF65-F5344CB8AC3E}">
        <p14:creationId xmlns:p14="http://schemas.microsoft.com/office/powerpoint/2010/main" val="2492803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88809" y="365125"/>
            <a:ext cx="10515600" cy="1325563"/>
          </a:xfrm>
        </p:spPr>
        <p:txBody>
          <a:bodyPr/>
          <a:lstStyle/>
          <a:p>
            <a:r>
              <a:rPr lang="pl-PL" b="1" dirty="0"/>
              <a:t>Podstawowe zasady – Jazda z natury</a:t>
            </a:r>
          </a:p>
        </p:txBody>
      </p:sp>
      <p:pic>
        <p:nvPicPr>
          <p:cNvPr id="4" name="Symbol zastępczy zawartości 3"/>
          <p:cNvPicPr>
            <a:picLocks noGrp="1" noChangeAspect="1"/>
          </p:cNvPicPr>
          <p:nvPr>
            <p:ph idx="1"/>
          </p:nvPr>
        </p:nvPicPr>
        <p:blipFill>
          <a:blip r:embed="rId3"/>
          <a:stretch>
            <a:fillRect/>
          </a:stretch>
        </p:blipFill>
        <p:spPr>
          <a:xfrm>
            <a:off x="1893584" y="3699260"/>
            <a:ext cx="5153025" cy="2238375"/>
          </a:xfrm>
          <a:prstGeom prst="rect">
            <a:avLst/>
          </a:prstGeom>
        </p:spPr>
      </p:pic>
      <p:graphicFrame>
        <p:nvGraphicFramePr>
          <p:cNvPr id="6" name="Obiekt 5"/>
          <p:cNvGraphicFramePr>
            <a:graphicFrameLocks noChangeAspect="1"/>
          </p:cNvGraphicFramePr>
          <p:nvPr>
            <p:extLst>
              <p:ext uri="{D42A27DB-BD31-4B8C-83A1-F6EECF244321}">
                <p14:modId xmlns:p14="http://schemas.microsoft.com/office/powerpoint/2010/main" val="802888243"/>
              </p:ext>
            </p:extLst>
          </p:nvPr>
        </p:nvGraphicFramePr>
        <p:xfrm>
          <a:off x="7089217" y="1354523"/>
          <a:ext cx="3730625" cy="4689475"/>
        </p:xfrm>
        <a:graphic>
          <a:graphicData uri="http://schemas.openxmlformats.org/presentationml/2006/ole">
            <mc:AlternateContent xmlns:mc="http://schemas.openxmlformats.org/markup-compatibility/2006">
              <mc:Choice xmlns:v="urn:schemas-microsoft-com:vml" Requires="v">
                <p:oleObj spid="_x0000_s4487" name="CorelDRAW" r:id="rId4" imgW="3731326" imgH="4689915" progId="CorelDraw.Graphic.17">
                  <p:embed/>
                </p:oleObj>
              </mc:Choice>
              <mc:Fallback>
                <p:oleObj name="CorelDRAW" r:id="rId4" imgW="3731326" imgH="4689915" progId="CorelDraw.Graphic.17">
                  <p:embed/>
                  <p:pic>
                    <p:nvPicPr>
                      <p:cNvPr id="0" name=""/>
                      <p:cNvPicPr/>
                      <p:nvPr/>
                    </p:nvPicPr>
                    <p:blipFill>
                      <a:blip r:embed="rId5"/>
                      <a:stretch>
                        <a:fillRect/>
                      </a:stretch>
                    </p:blipFill>
                    <p:spPr>
                      <a:xfrm>
                        <a:off x="7089217" y="1354523"/>
                        <a:ext cx="3730625" cy="4689475"/>
                      </a:xfrm>
                      <a:prstGeom prst="rect">
                        <a:avLst/>
                      </a:prstGeom>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2166252641"/>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488" name="CorelDRAW" r:id="rId6" imgW="3031404" imgH="4466950" progId="CorelDraw.Graphic.17">
                  <p:embed/>
                </p:oleObj>
              </mc:Choice>
              <mc:Fallback>
                <p:oleObj name="CorelDRAW" r:id="rId6" imgW="3031404" imgH="4466950" progId="CorelDraw.Graphic.17">
                  <p:embed/>
                  <p:pic>
                    <p:nvPicPr>
                      <p:cNvPr id="0" name=""/>
                      <p:cNvPicPr/>
                      <p:nvPr/>
                    </p:nvPicPr>
                    <p:blipFill>
                      <a:blip r:embed="rId7"/>
                      <a:stretch>
                        <a:fillRect/>
                      </a:stretch>
                    </p:blipFill>
                    <p:spPr>
                      <a:xfrm>
                        <a:off x="230360" y="122882"/>
                        <a:ext cx="607840" cy="895529"/>
                      </a:xfrm>
                      <a:prstGeom prst="rect">
                        <a:avLst/>
                      </a:prstGeom>
                    </p:spPr>
                  </p:pic>
                </p:oleObj>
              </mc:Fallback>
            </mc:AlternateContent>
          </a:graphicData>
        </a:graphic>
      </p:graphicFrame>
      <p:sp>
        <p:nvSpPr>
          <p:cNvPr id="10" name="pole tekstowe 9"/>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9" name="Obraz 8" descr="Obraz zawierający rysunek&#10;&#10;Opis wygenerowany automatycznie">
            <a:extLst>
              <a:ext uri="{FF2B5EF4-FFF2-40B4-BE49-F238E27FC236}">
                <a16:creationId xmlns:a16="http://schemas.microsoft.com/office/drawing/2014/main" id="{56C2E056-3148-4345-A7C2-957DC947C1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143119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7328" y="211224"/>
            <a:ext cx="9636664" cy="1325563"/>
          </a:xfrm>
        </p:spPr>
        <p:txBody>
          <a:bodyPr/>
          <a:lstStyle/>
          <a:p>
            <a:r>
              <a:rPr lang="pl-PL" b="1" dirty="0"/>
              <a:t>Podstawowe zasady – Manewry wielokrotne; Manewry „na którymś”</a:t>
            </a:r>
            <a:endParaRPr lang="pl-PL" dirty="0"/>
          </a:p>
        </p:txBody>
      </p:sp>
      <p:graphicFrame>
        <p:nvGraphicFramePr>
          <p:cNvPr id="4" name="Obiekt 3"/>
          <p:cNvGraphicFramePr>
            <a:graphicFrameLocks noChangeAspect="1"/>
          </p:cNvGraphicFramePr>
          <p:nvPr>
            <p:extLst>
              <p:ext uri="{D42A27DB-BD31-4B8C-83A1-F6EECF244321}">
                <p14:modId xmlns:p14="http://schemas.microsoft.com/office/powerpoint/2010/main" val="2643540036"/>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20827"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8" name="Obraz 7"/>
          <p:cNvPicPr>
            <a:picLocks noChangeAspect="1"/>
          </p:cNvPicPr>
          <p:nvPr/>
        </p:nvPicPr>
        <p:blipFill>
          <a:blip r:embed="rId5"/>
          <a:stretch>
            <a:fillRect/>
          </a:stretch>
        </p:blipFill>
        <p:spPr>
          <a:xfrm>
            <a:off x="838200" y="1690687"/>
            <a:ext cx="987391" cy="1225507"/>
          </a:xfrm>
          <a:prstGeom prst="rect">
            <a:avLst/>
          </a:prstGeom>
        </p:spPr>
      </p:pic>
      <p:pic>
        <p:nvPicPr>
          <p:cNvPr id="9" name="Obraz 8"/>
          <p:cNvPicPr>
            <a:picLocks noChangeAspect="1"/>
          </p:cNvPicPr>
          <p:nvPr/>
        </p:nvPicPr>
        <p:blipFill>
          <a:blip r:embed="rId6"/>
          <a:stretch>
            <a:fillRect/>
          </a:stretch>
        </p:blipFill>
        <p:spPr>
          <a:xfrm>
            <a:off x="6210662" y="1690686"/>
            <a:ext cx="986150" cy="1225507"/>
          </a:xfrm>
          <a:prstGeom prst="rect">
            <a:avLst/>
          </a:prstGeom>
        </p:spPr>
      </p:pic>
      <p:graphicFrame>
        <p:nvGraphicFramePr>
          <p:cNvPr id="10" name="Obiekt 9"/>
          <p:cNvGraphicFramePr>
            <a:graphicFrameLocks noChangeAspect="1"/>
          </p:cNvGraphicFramePr>
          <p:nvPr>
            <p:extLst>
              <p:ext uri="{D42A27DB-BD31-4B8C-83A1-F6EECF244321}">
                <p14:modId xmlns:p14="http://schemas.microsoft.com/office/powerpoint/2010/main" val="1120125066"/>
              </p:ext>
            </p:extLst>
          </p:nvPr>
        </p:nvGraphicFramePr>
        <p:xfrm>
          <a:off x="7014188" y="2507846"/>
          <a:ext cx="4732294" cy="3604546"/>
        </p:xfrm>
        <a:graphic>
          <a:graphicData uri="http://schemas.openxmlformats.org/presentationml/2006/ole">
            <mc:AlternateContent xmlns:mc="http://schemas.openxmlformats.org/markup-compatibility/2006">
              <mc:Choice xmlns:v="urn:schemas-microsoft-com:vml" Requires="v">
                <p:oleObj spid="_x0000_s20828" name="CorelDRAW" r:id="rId7" imgW="4243103" imgH="3231553" progId="CorelDraw.Graphic.17">
                  <p:embed/>
                </p:oleObj>
              </mc:Choice>
              <mc:Fallback>
                <p:oleObj name="CorelDRAW" r:id="rId7" imgW="4243103" imgH="3231553" progId="CorelDraw.Graphic.17">
                  <p:embed/>
                  <p:pic>
                    <p:nvPicPr>
                      <p:cNvPr id="0" name=""/>
                      <p:cNvPicPr/>
                      <p:nvPr/>
                    </p:nvPicPr>
                    <p:blipFill>
                      <a:blip r:embed="rId8"/>
                      <a:stretch>
                        <a:fillRect/>
                      </a:stretch>
                    </p:blipFill>
                    <p:spPr>
                      <a:xfrm>
                        <a:off x="7014188" y="2507846"/>
                        <a:ext cx="4732294" cy="3604546"/>
                      </a:xfrm>
                      <a:prstGeom prst="rect">
                        <a:avLst/>
                      </a:prstGeom>
                    </p:spPr>
                  </p:pic>
                </p:oleObj>
              </mc:Fallback>
            </mc:AlternateContent>
          </a:graphicData>
        </a:graphic>
      </p:graphicFrame>
      <p:graphicFrame>
        <p:nvGraphicFramePr>
          <p:cNvPr id="11" name="Obiekt 10"/>
          <p:cNvGraphicFramePr>
            <a:graphicFrameLocks noChangeAspect="1"/>
          </p:cNvGraphicFramePr>
          <p:nvPr>
            <p:extLst>
              <p:ext uri="{D42A27DB-BD31-4B8C-83A1-F6EECF244321}">
                <p14:modId xmlns:p14="http://schemas.microsoft.com/office/powerpoint/2010/main" val="746595380"/>
              </p:ext>
            </p:extLst>
          </p:nvPr>
        </p:nvGraphicFramePr>
        <p:xfrm>
          <a:off x="1513899" y="2688556"/>
          <a:ext cx="4514139" cy="3560941"/>
        </p:xfrm>
        <a:graphic>
          <a:graphicData uri="http://schemas.openxmlformats.org/presentationml/2006/ole">
            <mc:AlternateContent xmlns:mc="http://schemas.openxmlformats.org/markup-compatibility/2006">
              <mc:Choice xmlns:v="urn:schemas-microsoft-com:vml" Requires="v">
                <p:oleObj spid="_x0000_s20829" name="CorelDRAW" r:id="rId9" imgW="4098044" imgH="3231553" progId="CorelDraw.Graphic.17">
                  <p:embed/>
                </p:oleObj>
              </mc:Choice>
              <mc:Fallback>
                <p:oleObj name="CorelDRAW" r:id="rId9" imgW="4098044" imgH="3231553" progId="CorelDraw.Graphic.17">
                  <p:embed/>
                  <p:pic>
                    <p:nvPicPr>
                      <p:cNvPr id="0" name=""/>
                      <p:cNvPicPr/>
                      <p:nvPr/>
                    </p:nvPicPr>
                    <p:blipFill>
                      <a:blip r:embed="rId10"/>
                      <a:stretch>
                        <a:fillRect/>
                      </a:stretch>
                    </p:blipFill>
                    <p:spPr>
                      <a:xfrm>
                        <a:off x="1513899" y="2688556"/>
                        <a:ext cx="4514139" cy="3560941"/>
                      </a:xfrm>
                      <a:prstGeom prst="rect">
                        <a:avLst/>
                      </a:prstGeom>
                    </p:spPr>
                  </p:pic>
                </p:oleObj>
              </mc:Fallback>
            </mc:AlternateContent>
          </a:graphicData>
        </a:graphic>
      </p:graphicFrame>
      <p:sp>
        <p:nvSpPr>
          <p:cNvPr id="12" name="pole tekstowe 11"/>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3" name="Obraz 12" descr="Obraz zawierający rysunek&#10;&#10;Opis wygenerowany automatycznie">
            <a:extLst>
              <a:ext uri="{FF2B5EF4-FFF2-40B4-BE49-F238E27FC236}">
                <a16:creationId xmlns:a16="http://schemas.microsoft.com/office/drawing/2014/main" id="{6841BAA1-2EEB-441F-8282-DDBD22C3AE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221268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1707328" y="211224"/>
            <a:ext cx="9636664" cy="1325563"/>
          </a:xfrm>
        </p:spPr>
        <p:txBody>
          <a:bodyPr/>
          <a:lstStyle/>
          <a:p>
            <a:r>
              <a:rPr lang="pl-PL" b="1" dirty="0"/>
              <a:t>Podstawowe zasady – constans</a:t>
            </a:r>
            <a:endParaRPr lang="pl-PL" dirty="0"/>
          </a:p>
        </p:txBody>
      </p:sp>
      <p:graphicFrame>
        <p:nvGraphicFramePr>
          <p:cNvPr id="4" name="Obiekt 3"/>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36938" name="CorelDRAW" r:id="rId3" imgW="3031404" imgH="4466950" progId="CorelDraw.Graphic.17">
                  <p:embed/>
                </p:oleObj>
              </mc:Choice>
              <mc:Fallback>
                <p:oleObj name="CorelDRAW" r:id="rId3" imgW="3031404" imgH="4466950" progId="CorelDraw.Graphic.17">
                  <p:embed/>
                  <p:pic>
                    <p:nvPicPr>
                      <p:cNvPr id="4" name="Obiekt 3"/>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12" name="pole tekstowe 11"/>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3" name="Obraz 2"/>
          <p:cNvPicPr>
            <a:picLocks noChangeAspect="1"/>
          </p:cNvPicPr>
          <p:nvPr/>
        </p:nvPicPr>
        <p:blipFill>
          <a:blip r:embed="rId5"/>
          <a:stretch>
            <a:fillRect/>
          </a:stretch>
        </p:blipFill>
        <p:spPr>
          <a:xfrm>
            <a:off x="1404035" y="1302912"/>
            <a:ext cx="9848850" cy="4857750"/>
          </a:xfrm>
          <a:prstGeom prst="rect">
            <a:avLst/>
          </a:prstGeom>
        </p:spPr>
      </p:pic>
      <p:pic>
        <p:nvPicPr>
          <p:cNvPr id="7" name="Obraz 6" descr="Obraz zawierający rysunek&#10;&#10;Opis wygenerowany automatycznie">
            <a:extLst>
              <a:ext uri="{FF2B5EF4-FFF2-40B4-BE49-F238E27FC236}">
                <a16:creationId xmlns:a16="http://schemas.microsoft.com/office/drawing/2014/main" id="{354C4A24-5E7C-4931-9542-01EBDA14C0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
        <p:nvSpPr>
          <p:cNvPr id="6" name="pole tekstowe 5">
            <a:extLst>
              <a:ext uri="{FF2B5EF4-FFF2-40B4-BE49-F238E27FC236}">
                <a16:creationId xmlns:a16="http://schemas.microsoft.com/office/drawing/2014/main" id="{48B24048-A3B6-461D-BED1-C3738D8CE26E}"/>
              </a:ext>
            </a:extLst>
          </p:cNvPr>
          <p:cNvSpPr txBox="1"/>
          <p:nvPr/>
        </p:nvSpPr>
        <p:spPr>
          <a:xfrm>
            <a:off x="6071616" y="5431382"/>
            <a:ext cx="1093955" cy="369332"/>
          </a:xfrm>
          <a:prstGeom prst="rect">
            <a:avLst/>
          </a:prstGeom>
          <a:solidFill>
            <a:schemeClr val="bg1"/>
          </a:solidFill>
        </p:spPr>
        <p:txBody>
          <a:bodyPr wrap="square" rtlCol="0" anchor="b">
            <a:spAutoFit/>
          </a:bodyPr>
          <a:lstStyle/>
          <a:p>
            <a:r>
              <a:rPr lang="pl-PL" dirty="0"/>
              <a:t>itinerera</a:t>
            </a:r>
          </a:p>
        </p:txBody>
      </p:sp>
    </p:spTree>
    <p:extLst>
      <p:ext uri="{BB962C8B-B14F-4D97-AF65-F5344CB8AC3E}">
        <p14:creationId xmlns:p14="http://schemas.microsoft.com/office/powerpoint/2010/main" val="1196475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1707328" y="211224"/>
            <a:ext cx="9636664" cy="1325563"/>
          </a:xfrm>
        </p:spPr>
        <p:txBody>
          <a:bodyPr/>
          <a:lstStyle/>
          <a:p>
            <a:r>
              <a:rPr lang="pl-PL" b="1" dirty="0"/>
              <a:t>Podstawowe zasady – constans</a:t>
            </a:r>
            <a:endParaRPr lang="pl-PL" dirty="0"/>
          </a:p>
        </p:txBody>
      </p:sp>
      <p:graphicFrame>
        <p:nvGraphicFramePr>
          <p:cNvPr id="4" name="Obiekt 3"/>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38985" name="CorelDRAW" r:id="rId3" imgW="3031404" imgH="4466950" progId="CorelDraw.Graphic.17">
                  <p:embed/>
                </p:oleObj>
              </mc:Choice>
              <mc:Fallback>
                <p:oleObj name="CorelDRAW" r:id="rId3" imgW="3031404" imgH="4466950" progId="CorelDraw.Graphic.17">
                  <p:embed/>
                  <p:pic>
                    <p:nvPicPr>
                      <p:cNvPr id="4" name="Obiekt 3"/>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12" name="pole tekstowe 11"/>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7" name="Obraz 6"/>
          <p:cNvPicPr>
            <a:picLocks noChangeAspect="1"/>
          </p:cNvPicPr>
          <p:nvPr/>
        </p:nvPicPr>
        <p:blipFill>
          <a:blip r:embed="rId5"/>
          <a:stretch>
            <a:fillRect/>
          </a:stretch>
        </p:blipFill>
        <p:spPr>
          <a:xfrm>
            <a:off x="343774" y="1971413"/>
            <a:ext cx="5568616" cy="2640292"/>
          </a:xfrm>
          <a:prstGeom prst="rect">
            <a:avLst/>
          </a:prstGeom>
        </p:spPr>
      </p:pic>
      <p:pic>
        <p:nvPicPr>
          <p:cNvPr id="8" name="Obraz 7"/>
          <p:cNvPicPr>
            <a:picLocks noChangeAspect="1"/>
          </p:cNvPicPr>
          <p:nvPr/>
        </p:nvPicPr>
        <p:blipFill>
          <a:blip r:embed="rId6"/>
          <a:stretch>
            <a:fillRect/>
          </a:stretch>
        </p:blipFill>
        <p:spPr>
          <a:xfrm>
            <a:off x="6448364" y="1961446"/>
            <a:ext cx="5535763" cy="2718033"/>
          </a:xfrm>
          <a:prstGeom prst="rect">
            <a:avLst/>
          </a:prstGeom>
        </p:spPr>
      </p:pic>
      <p:sp>
        <p:nvSpPr>
          <p:cNvPr id="11" name="Prostokąt 10"/>
          <p:cNvSpPr/>
          <p:nvPr/>
        </p:nvSpPr>
        <p:spPr>
          <a:xfrm>
            <a:off x="6065240" y="1536787"/>
            <a:ext cx="45719" cy="3633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pole tekstowe 12"/>
          <p:cNvSpPr txBox="1"/>
          <p:nvPr/>
        </p:nvSpPr>
        <p:spPr>
          <a:xfrm>
            <a:off x="356337" y="5309315"/>
            <a:ext cx="11509243" cy="646331"/>
          </a:xfrm>
          <a:prstGeom prst="rect">
            <a:avLst/>
          </a:prstGeom>
          <a:noFill/>
        </p:spPr>
        <p:txBody>
          <a:bodyPr wrap="square" rtlCol="0">
            <a:spAutoFit/>
          </a:bodyPr>
          <a:lstStyle/>
          <a:p>
            <a:r>
              <a:rPr lang="pl-PL" dirty="0"/>
              <a:t>Po lewej stronie znajduje się przejazd w którym występuje constans, po prawej przejazd tych samych manewrów kiedy constans nie obowiązuje. Porównaj jak zmienia się przejazd.</a:t>
            </a:r>
          </a:p>
        </p:txBody>
      </p:sp>
      <p:pic>
        <p:nvPicPr>
          <p:cNvPr id="10" name="Obraz 9" descr="Obraz zawierający rysunek&#10;&#10;Opis wygenerowany automatycznie">
            <a:extLst>
              <a:ext uri="{FF2B5EF4-FFF2-40B4-BE49-F238E27FC236}">
                <a16:creationId xmlns:a16="http://schemas.microsoft.com/office/drawing/2014/main" id="{EF8796FC-5B81-48D4-81C0-2D4C1589EEC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169354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81416" y="365125"/>
            <a:ext cx="10515600" cy="1325563"/>
          </a:xfrm>
        </p:spPr>
        <p:txBody>
          <a:bodyPr/>
          <a:lstStyle/>
          <a:p>
            <a:r>
              <a:rPr lang="pl-PL" b="1" dirty="0"/>
              <a:t>Odprawa</a:t>
            </a:r>
          </a:p>
        </p:txBody>
      </p:sp>
      <p:graphicFrame>
        <p:nvGraphicFramePr>
          <p:cNvPr id="5" name="Obiekt 4"/>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23698" name="CorelDRAW" r:id="rId3" imgW="3031404" imgH="4466950" progId="CorelDraw.Graphic.17">
                  <p:embed/>
                </p:oleObj>
              </mc:Choice>
              <mc:Fallback>
                <p:oleObj name="CorelDRAW" r:id="rId3" imgW="3031404" imgH="4466950" progId="CorelDraw.Graphic.17">
                  <p:embed/>
                  <p:pic>
                    <p:nvPicPr>
                      <p:cNvPr id="5" name="Obiekt 4"/>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3" name="Symbol zastępczy zawartości 2"/>
          <p:cNvSpPr>
            <a:spLocks noGrp="1"/>
          </p:cNvSpPr>
          <p:nvPr>
            <p:ph idx="1"/>
          </p:nvPr>
        </p:nvSpPr>
        <p:spPr>
          <a:xfrm>
            <a:off x="1381416" y="1825625"/>
            <a:ext cx="10515600" cy="4351338"/>
          </a:xfrm>
        </p:spPr>
        <p:txBody>
          <a:bodyPr/>
          <a:lstStyle/>
          <a:p>
            <a:pPr marL="0" indent="0">
              <a:buNone/>
            </a:pPr>
            <a:r>
              <a:rPr lang="pl-PL" dirty="0"/>
              <a:t>Należy stawić się punktualnie wg informacji </a:t>
            </a:r>
            <a:r>
              <a:rPr lang="pl-PL" dirty="0" err="1"/>
              <a:t>przedrajdowej</a:t>
            </a:r>
            <a:endParaRPr lang="pl-PL" dirty="0"/>
          </a:p>
          <a:p>
            <a:r>
              <a:rPr lang="pl-PL" dirty="0"/>
              <a:t>Omówienie podstawowych zagadnień rajdu</a:t>
            </a:r>
          </a:p>
          <a:p>
            <a:r>
              <a:rPr lang="pl-PL" dirty="0"/>
              <a:t>Informacje na temat trasy, ewentualnych „nagłych wypadków”</a:t>
            </a:r>
          </a:p>
          <a:p>
            <a:r>
              <a:rPr lang="pl-PL" dirty="0"/>
              <a:t>Omówienie </a:t>
            </a:r>
            <a:r>
              <a:rPr lang="pl-PL" dirty="0" err="1"/>
              <a:t>PKPów</a:t>
            </a:r>
            <a:r>
              <a:rPr lang="pl-PL" dirty="0"/>
              <a:t> występujących na trasie oraz harmonogramu</a:t>
            </a:r>
          </a:p>
          <a:p>
            <a:r>
              <a:rPr lang="pl-PL" dirty="0"/>
              <a:t>Czas na zadawanie pytań</a:t>
            </a:r>
          </a:p>
        </p:txBody>
      </p:sp>
      <p:sp>
        <p:nvSpPr>
          <p:cNvPr id="8" name="pole tekstowe 7"/>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7" name="Obraz 6" descr="Obraz zawierający rysunek&#10;&#10;Opis wygenerowany automatycznie">
            <a:extLst>
              <a:ext uri="{FF2B5EF4-FFF2-40B4-BE49-F238E27FC236}">
                <a16:creationId xmlns:a16="http://schemas.microsoft.com/office/drawing/2014/main" id="{FB9AEB01-FE80-4E7A-8503-9025F9D927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37230785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ytuł 1"/>
          <p:cNvSpPr>
            <a:spLocks noGrp="1"/>
          </p:cNvSpPr>
          <p:nvPr>
            <p:ph type="title"/>
          </p:nvPr>
        </p:nvSpPr>
        <p:spPr>
          <a:xfrm>
            <a:off x="1504136" y="165044"/>
            <a:ext cx="9636664" cy="1325563"/>
          </a:xfrm>
        </p:spPr>
        <p:txBody>
          <a:bodyPr/>
          <a:lstStyle/>
          <a:p>
            <a:r>
              <a:rPr lang="pl-PL" b="1" dirty="0"/>
              <a:t>Podstawowe zasady – choinka „z natury”</a:t>
            </a:r>
            <a:endParaRPr lang="pl-PL" dirty="0"/>
          </a:p>
        </p:txBody>
      </p:sp>
      <p:graphicFrame>
        <p:nvGraphicFramePr>
          <p:cNvPr id="4" name="Obiekt 3"/>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0009" name="CorelDRAW" r:id="rId3" imgW="3031404" imgH="4466950" progId="CorelDraw.Graphic.17">
                  <p:embed/>
                </p:oleObj>
              </mc:Choice>
              <mc:Fallback>
                <p:oleObj name="CorelDRAW" r:id="rId3" imgW="3031404" imgH="4466950" progId="CorelDraw.Graphic.17">
                  <p:embed/>
                  <p:pic>
                    <p:nvPicPr>
                      <p:cNvPr id="4" name="Obiekt 3"/>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12" name="pole tekstowe 11"/>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sp>
        <p:nvSpPr>
          <p:cNvPr id="3" name="pole tekstowe 2"/>
          <p:cNvSpPr txBox="1"/>
          <p:nvPr/>
        </p:nvSpPr>
        <p:spPr>
          <a:xfrm>
            <a:off x="290088" y="1297774"/>
            <a:ext cx="6219769" cy="5355312"/>
          </a:xfrm>
          <a:prstGeom prst="rect">
            <a:avLst/>
          </a:prstGeom>
          <a:noFill/>
        </p:spPr>
        <p:txBody>
          <a:bodyPr wrap="square" rtlCol="0">
            <a:spAutoFit/>
          </a:bodyPr>
          <a:lstStyle/>
          <a:p>
            <a:r>
              <a:rPr lang="pl-PL" dirty="0"/>
              <a:t>Choinka z natury to graficzny bądź cyfrowy (dopuszcza się również łączenie obu zapisów na schemacie) opis sekwencji manewrów, które należy wykonać na kolejnych skrzyżowaniach.</a:t>
            </a:r>
          </a:p>
          <a:p>
            <a:r>
              <a:rPr lang="pl-PL" i="1" dirty="0"/>
              <a:t>Zapis czytamy w sposób "</a:t>
            </a:r>
            <a:r>
              <a:rPr lang="pl-PL" b="1" i="1" dirty="0"/>
              <a:t>zostaw </a:t>
            </a:r>
            <a:r>
              <a:rPr lang="pl-PL" b="1" i="1" dirty="0">
                <a:solidFill>
                  <a:srgbClr val="FF0000"/>
                </a:solidFill>
              </a:rPr>
              <a:t>X</a:t>
            </a:r>
            <a:r>
              <a:rPr lang="pl-PL" b="1" i="1" dirty="0"/>
              <a:t> dróg z </a:t>
            </a:r>
            <a:r>
              <a:rPr lang="pl-PL" b="1" i="1" dirty="0">
                <a:solidFill>
                  <a:srgbClr val="00B050"/>
                </a:solidFill>
              </a:rPr>
              <a:t>Y</a:t>
            </a:r>
            <a:r>
              <a:rPr lang="pl-PL" b="1" i="1" dirty="0"/>
              <a:t> strony</a:t>
            </a:r>
            <a:r>
              <a:rPr lang="pl-PL" i="1" dirty="0"/>
              <a:t>" gdzie </a:t>
            </a:r>
            <a:br>
              <a:rPr lang="pl-PL" i="1" dirty="0"/>
            </a:br>
            <a:r>
              <a:rPr lang="pl-PL" b="1" i="1" dirty="0">
                <a:solidFill>
                  <a:srgbClr val="FF0000"/>
                </a:solidFill>
              </a:rPr>
              <a:t>X</a:t>
            </a:r>
            <a:r>
              <a:rPr lang="pl-PL" i="1" dirty="0"/>
              <a:t> to ilość przedstawiona za pomocą kresek bądź cyfr na choince, </a:t>
            </a:r>
            <a:br>
              <a:rPr lang="pl-PL" i="1" dirty="0"/>
            </a:br>
            <a:r>
              <a:rPr lang="pl-PL" b="1" i="1" dirty="0">
                <a:solidFill>
                  <a:srgbClr val="00B050"/>
                </a:solidFill>
              </a:rPr>
              <a:t>Y</a:t>
            </a:r>
            <a:r>
              <a:rPr lang="pl-PL" i="1" dirty="0"/>
              <a:t> to lewa/prawa podążając od początku strzałki ku grotow</a:t>
            </a:r>
            <a:r>
              <a:rPr lang="pl-PL" dirty="0"/>
              <a:t>i.</a:t>
            </a:r>
          </a:p>
          <a:p>
            <a:endParaRPr lang="pl-PL" dirty="0"/>
          </a:p>
          <a:p>
            <a:r>
              <a:rPr lang="pl-PL" dirty="0"/>
              <a:t>- </a:t>
            </a:r>
            <a:r>
              <a:rPr lang="pl-PL" b="1" u="sng" dirty="0"/>
              <a:t>w zapisie graficznym </a:t>
            </a:r>
            <a:r>
              <a:rPr lang="pl-PL" dirty="0"/>
              <a:t>(kreskowym) schemat skrzyżowania musi przedstawiać rzeczywistą ilość dróg występujących na skrzyżowaniu - jeżeli w schemacie występują cztery drogi (dwie odnogi od głównej osi) to w rzeczywistości musi być to skrzyżowanie składające się dokładnie z czterech dróg.</a:t>
            </a:r>
          </a:p>
          <a:p>
            <a:r>
              <a:rPr lang="pl-PL" dirty="0"/>
              <a:t>Kąt między drogami nie musi odzwierciedlać rzeczywistego układu dróg.</a:t>
            </a:r>
          </a:p>
          <a:p>
            <a:endParaRPr lang="pl-PL" dirty="0"/>
          </a:p>
          <a:p>
            <a:r>
              <a:rPr lang="pl-PL" dirty="0"/>
              <a:t>- </a:t>
            </a:r>
            <a:r>
              <a:rPr lang="pl-PL" b="1" u="sng" dirty="0"/>
              <a:t>w zapisie cyfrowym </a:t>
            </a:r>
            <a:r>
              <a:rPr lang="pl-PL" dirty="0"/>
              <a:t>nie ma obowiązku opisywania wszystkich dróg - jeżeli pojawi się cyfra 1 z lewej bądź prawej osi choinki, </a:t>
            </a:r>
            <a:br>
              <a:rPr lang="pl-PL" dirty="0"/>
            </a:br>
            <a:r>
              <a:rPr lang="pl-PL" dirty="0"/>
              <a:t>to może ono wystąpić w rzeczywistości na skrzyżowaniu składającym się zarówno z 3 jak i 5 czy 6 dróg.</a:t>
            </a:r>
          </a:p>
        </p:txBody>
      </p:sp>
      <p:sp>
        <p:nvSpPr>
          <p:cNvPr id="6" name="pole tekstowe 5"/>
          <p:cNvSpPr txBox="1"/>
          <p:nvPr/>
        </p:nvSpPr>
        <p:spPr>
          <a:xfrm>
            <a:off x="8941140" y="1266245"/>
            <a:ext cx="784382" cy="369332"/>
          </a:xfrm>
          <a:prstGeom prst="rect">
            <a:avLst/>
          </a:prstGeom>
          <a:noFill/>
        </p:spPr>
        <p:txBody>
          <a:bodyPr wrap="none" rtlCol="0">
            <a:spAutoFit/>
          </a:bodyPr>
          <a:lstStyle/>
          <a:p>
            <a:r>
              <a:rPr lang="pl-PL" b="1" dirty="0">
                <a:solidFill>
                  <a:schemeClr val="accent1">
                    <a:lumMod val="75000"/>
                  </a:schemeClr>
                </a:solidFill>
              </a:rPr>
              <a:t>Zapisy</a:t>
            </a:r>
          </a:p>
        </p:txBody>
      </p:sp>
      <p:pic>
        <p:nvPicPr>
          <p:cNvPr id="9" name="Obraz 8"/>
          <p:cNvPicPr>
            <a:picLocks noChangeAspect="1"/>
          </p:cNvPicPr>
          <p:nvPr/>
        </p:nvPicPr>
        <p:blipFill>
          <a:blip r:embed="rId5"/>
          <a:stretch>
            <a:fillRect/>
          </a:stretch>
        </p:blipFill>
        <p:spPr>
          <a:xfrm>
            <a:off x="6813331" y="1635577"/>
            <a:ext cx="5112000" cy="1043841"/>
          </a:xfrm>
          <a:prstGeom prst="rect">
            <a:avLst/>
          </a:prstGeom>
        </p:spPr>
      </p:pic>
      <p:pic>
        <p:nvPicPr>
          <p:cNvPr id="10" name="Obraz 9"/>
          <p:cNvPicPr>
            <a:picLocks noChangeAspect="1"/>
          </p:cNvPicPr>
          <p:nvPr/>
        </p:nvPicPr>
        <p:blipFill>
          <a:blip r:embed="rId6"/>
          <a:stretch>
            <a:fillRect/>
          </a:stretch>
        </p:blipFill>
        <p:spPr>
          <a:xfrm>
            <a:off x="6813331" y="2949695"/>
            <a:ext cx="5076000" cy="985904"/>
          </a:xfrm>
          <a:prstGeom prst="rect">
            <a:avLst/>
          </a:prstGeom>
        </p:spPr>
      </p:pic>
      <p:pic>
        <p:nvPicPr>
          <p:cNvPr id="14" name="Obraz 13"/>
          <p:cNvPicPr>
            <a:picLocks noChangeAspect="1"/>
          </p:cNvPicPr>
          <p:nvPr/>
        </p:nvPicPr>
        <p:blipFill>
          <a:blip r:embed="rId7"/>
          <a:stretch>
            <a:fillRect/>
          </a:stretch>
        </p:blipFill>
        <p:spPr>
          <a:xfrm>
            <a:off x="6849331" y="4241223"/>
            <a:ext cx="5040000" cy="968800"/>
          </a:xfrm>
          <a:prstGeom prst="rect">
            <a:avLst/>
          </a:prstGeom>
        </p:spPr>
      </p:pic>
      <p:sp>
        <p:nvSpPr>
          <p:cNvPr id="15" name="pole tekstowe 14"/>
          <p:cNvSpPr txBox="1"/>
          <p:nvPr/>
        </p:nvSpPr>
        <p:spPr>
          <a:xfrm>
            <a:off x="8855023" y="2593542"/>
            <a:ext cx="1028615" cy="369332"/>
          </a:xfrm>
          <a:prstGeom prst="rect">
            <a:avLst/>
          </a:prstGeom>
          <a:noFill/>
        </p:spPr>
        <p:txBody>
          <a:bodyPr wrap="none" rtlCol="0">
            <a:spAutoFit/>
          </a:bodyPr>
          <a:lstStyle/>
          <a:p>
            <a:r>
              <a:rPr lang="pl-PL" b="1" dirty="0"/>
              <a:t>graficzny</a:t>
            </a:r>
          </a:p>
        </p:txBody>
      </p:sp>
      <p:sp>
        <p:nvSpPr>
          <p:cNvPr id="17" name="pole tekstowe 16"/>
          <p:cNvSpPr txBox="1"/>
          <p:nvPr/>
        </p:nvSpPr>
        <p:spPr>
          <a:xfrm>
            <a:off x="8977139" y="3831485"/>
            <a:ext cx="948849" cy="369332"/>
          </a:xfrm>
          <a:prstGeom prst="rect">
            <a:avLst/>
          </a:prstGeom>
          <a:noFill/>
        </p:spPr>
        <p:txBody>
          <a:bodyPr wrap="none" rtlCol="0">
            <a:spAutoFit/>
          </a:bodyPr>
          <a:lstStyle/>
          <a:p>
            <a:r>
              <a:rPr lang="pl-PL" b="1" dirty="0"/>
              <a:t>cyfrowy</a:t>
            </a:r>
          </a:p>
        </p:txBody>
      </p:sp>
      <p:sp>
        <p:nvSpPr>
          <p:cNvPr id="18" name="pole tekstowe 17"/>
          <p:cNvSpPr txBox="1"/>
          <p:nvPr/>
        </p:nvSpPr>
        <p:spPr>
          <a:xfrm>
            <a:off x="8919590" y="5099699"/>
            <a:ext cx="1063946" cy="369332"/>
          </a:xfrm>
          <a:prstGeom prst="rect">
            <a:avLst/>
          </a:prstGeom>
          <a:noFill/>
        </p:spPr>
        <p:txBody>
          <a:bodyPr wrap="none" rtlCol="0">
            <a:spAutoFit/>
          </a:bodyPr>
          <a:lstStyle/>
          <a:p>
            <a:r>
              <a:rPr lang="pl-PL" b="1" dirty="0"/>
              <a:t>mieszany</a:t>
            </a:r>
          </a:p>
        </p:txBody>
      </p:sp>
      <p:sp>
        <p:nvSpPr>
          <p:cNvPr id="19" name="pole tekstowe 18"/>
          <p:cNvSpPr txBox="1"/>
          <p:nvPr/>
        </p:nvSpPr>
        <p:spPr>
          <a:xfrm>
            <a:off x="6943111" y="5462353"/>
            <a:ext cx="4780440" cy="923330"/>
          </a:xfrm>
          <a:prstGeom prst="rect">
            <a:avLst/>
          </a:prstGeom>
          <a:noFill/>
        </p:spPr>
        <p:txBody>
          <a:bodyPr wrap="square" rtlCol="0">
            <a:spAutoFit/>
          </a:bodyPr>
          <a:lstStyle/>
          <a:p>
            <a:r>
              <a:rPr lang="pl-PL" i="1" dirty="0">
                <a:solidFill>
                  <a:schemeClr val="accent1">
                    <a:lumMod val="75000"/>
                  </a:schemeClr>
                </a:solidFill>
              </a:rPr>
              <a:t>Wszystkie powyższe zapisy pokazują dokładnie tę samą sekwencję manewrów. Dzięki temu można porównać różnice między zapisami.</a:t>
            </a:r>
          </a:p>
        </p:txBody>
      </p:sp>
      <p:pic>
        <p:nvPicPr>
          <p:cNvPr id="16" name="Obraz 15" descr="Obraz zawierający rysunek&#10;&#10;Opis wygenerowany automatycznie">
            <a:extLst>
              <a:ext uri="{FF2B5EF4-FFF2-40B4-BE49-F238E27FC236}">
                <a16:creationId xmlns:a16="http://schemas.microsoft.com/office/drawing/2014/main" id="{55AA2548-0299-45E6-B9A0-D32A3EA042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392713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Obraz 16"/>
          <p:cNvPicPr>
            <a:picLocks noChangeAspect="1"/>
          </p:cNvPicPr>
          <p:nvPr/>
        </p:nvPicPr>
        <p:blipFill>
          <a:blip r:embed="rId3"/>
          <a:stretch>
            <a:fillRect/>
          </a:stretch>
        </p:blipFill>
        <p:spPr>
          <a:xfrm>
            <a:off x="4517774" y="1300810"/>
            <a:ext cx="7055167" cy="5222844"/>
          </a:xfrm>
          <a:prstGeom prst="rect">
            <a:avLst/>
          </a:prstGeom>
        </p:spPr>
      </p:pic>
      <p:sp>
        <p:nvSpPr>
          <p:cNvPr id="2" name="Tytuł 1"/>
          <p:cNvSpPr>
            <a:spLocks noGrp="1"/>
          </p:cNvSpPr>
          <p:nvPr>
            <p:ph type="title"/>
          </p:nvPr>
        </p:nvSpPr>
        <p:spPr>
          <a:xfrm>
            <a:off x="1707328" y="211224"/>
            <a:ext cx="9636664" cy="1325563"/>
          </a:xfrm>
        </p:spPr>
        <p:txBody>
          <a:bodyPr/>
          <a:lstStyle/>
          <a:p>
            <a:r>
              <a:rPr lang="pl-PL" b="1" dirty="0"/>
              <a:t>Podstawowe zasady – choinka „z natury”</a:t>
            </a:r>
            <a:endParaRPr lang="pl-PL" dirty="0"/>
          </a:p>
        </p:txBody>
      </p:sp>
      <p:graphicFrame>
        <p:nvGraphicFramePr>
          <p:cNvPr id="4" name="Obiekt 3"/>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1025" name="CorelDRAW" r:id="rId4" imgW="3031404" imgH="4466950" progId="CorelDraw.Graphic.17">
                  <p:embed/>
                </p:oleObj>
              </mc:Choice>
              <mc:Fallback>
                <p:oleObj name="CorelDRAW" r:id="rId4" imgW="3031404" imgH="4466950" progId="CorelDraw.Graphic.17">
                  <p:embed/>
                  <p:pic>
                    <p:nvPicPr>
                      <p:cNvPr id="4" name="Obiekt 3"/>
                      <p:cNvPicPr/>
                      <p:nvPr/>
                    </p:nvPicPr>
                    <p:blipFill>
                      <a:blip r:embed="rId5"/>
                      <a:stretch>
                        <a:fillRect/>
                      </a:stretch>
                    </p:blipFill>
                    <p:spPr>
                      <a:xfrm>
                        <a:off x="230360" y="122882"/>
                        <a:ext cx="607840" cy="895529"/>
                      </a:xfrm>
                      <a:prstGeom prst="rect">
                        <a:avLst/>
                      </a:prstGeom>
                    </p:spPr>
                  </p:pic>
                </p:oleObj>
              </mc:Fallback>
            </mc:AlternateContent>
          </a:graphicData>
        </a:graphic>
      </p:graphicFrame>
      <p:sp>
        <p:nvSpPr>
          <p:cNvPr id="12" name="pole tekstowe 11"/>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sp>
        <p:nvSpPr>
          <p:cNvPr id="7" name="pole tekstowe 6"/>
          <p:cNvSpPr txBox="1"/>
          <p:nvPr/>
        </p:nvSpPr>
        <p:spPr>
          <a:xfrm>
            <a:off x="235532" y="1972319"/>
            <a:ext cx="784382" cy="369332"/>
          </a:xfrm>
          <a:prstGeom prst="rect">
            <a:avLst/>
          </a:prstGeom>
          <a:noFill/>
        </p:spPr>
        <p:txBody>
          <a:bodyPr wrap="none" rtlCol="0">
            <a:spAutoFit/>
          </a:bodyPr>
          <a:lstStyle/>
          <a:p>
            <a:r>
              <a:rPr lang="pl-PL" b="1" dirty="0">
                <a:solidFill>
                  <a:schemeClr val="accent1">
                    <a:lumMod val="75000"/>
                  </a:schemeClr>
                </a:solidFill>
              </a:rPr>
              <a:t>Zapisy</a:t>
            </a:r>
          </a:p>
        </p:txBody>
      </p:sp>
      <p:pic>
        <p:nvPicPr>
          <p:cNvPr id="8" name="Obraz 7"/>
          <p:cNvPicPr>
            <a:picLocks noChangeAspect="1"/>
          </p:cNvPicPr>
          <p:nvPr/>
        </p:nvPicPr>
        <p:blipFill>
          <a:blip r:embed="rId6"/>
          <a:stretch>
            <a:fillRect/>
          </a:stretch>
        </p:blipFill>
        <p:spPr>
          <a:xfrm>
            <a:off x="230360" y="2375770"/>
            <a:ext cx="3600000" cy="735099"/>
          </a:xfrm>
          <a:prstGeom prst="rect">
            <a:avLst/>
          </a:prstGeom>
        </p:spPr>
      </p:pic>
      <p:pic>
        <p:nvPicPr>
          <p:cNvPr id="9" name="Obraz 8"/>
          <p:cNvPicPr>
            <a:picLocks noChangeAspect="1"/>
          </p:cNvPicPr>
          <p:nvPr/>
        </p:nvPicPr>
        <p:blipFill>
          <a:blip r:embed="rId7"/>
          <a:stretch>
            <a:fillRect/>
          </a:stretch>
        </p:blipFill>
        <p:spPr>
          <a:xfrm>
            <a:off x="230360" y="3182957"/>
            <a:ext cx="3600000" cy="699223"/>
          </a:xfrm>
          <a:prstGeom prst="rect">
            <a:avLst/>
          </a:prstGeom>
        </p:spPr>
      </p:pic>
      <p:pic>
        <p:nvPicPr>
          <p:cNvPr id="10" name="Obraz 9"/>
          <p:cNvPicPr>
            <a:picLocks noChangeAspect="1"/>
          </p:cNvPicPr>
          <p:nvPr/>
        </p:nvPicPr>
        <p:blipFill>
          <a:blip r:embed="rId8"/>
          <a:stretch>
            <a:fillRect/>
          </a:stretch>
        </p:blipFill>
        <p:spPr>
          <a:xfrm>
            <a:off x="230360" y="3954268"/>
            <a:ext cx="3600000" cy="692000"/>
          </a:xfrm>
          <a:prstGeom prst="rect">
            <a:avLst/>
          </a:prstGeom>
        </p:spPr>
      </p:pic>
      <p:sp>
        <p:nvSpPr>
          <p:cNvPr id="16" name="pole tekstowe 15"/>
          <p:cNvSpPr txBox="1"/>
          <p:nvPr/>
        </p:nvSpPr>
        <p:spPr>
          <a:xfrm>
            <a:off x="4490366" y="1944614"/>
            <a:ext cx="975973" cy="369332"/>
          </a:xfrm>
          <a:prstGeom prst="rect">
            <a:avLst/>
          </a:prstGeom>
          <a:noFill/>
        </p:spPr>
        <p:txBody>
          <a:bodyPr wrap="none" rtlCol="0">
            <a:spAutoFit/>
          </a:bodyPr>
          <a:lstStyle/>
          <a:p>
            <a:r>
              <a:rPr lang="pl-PL" b="1" dirty="0">
                <a:solidFill>
                  <a:schemeClr val="accent1">
                    <a:lumMod val="75000"/>
                  </a:schemeClr>
                </a:solidFill>
              </a:rPr>
              <a:t>Przejazd</a:t>
            </a:r>
          </a:p>
        </p:txBody>
      </p:sp>
      <p:pic>
        <p:nvPicPr>
          <p:cNvPr id="13" name="Obraz 12" descr="Obraz zawierający rysunek&#10;&#10;Opis wygenerowany automatycznie">
            <a:extLst>
              <a:ext uri="{FF2B5EF4-FFF2-40B4-BE49-F238E27FC236}">
                <a16:creationId xmlns:a16="http://schemas.microsoft.com/office/drawing/2014/main" id="{B4C3187F-B606-49E7-98E7-AD582A965E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762049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Obraz 15"/>
          <p:cNvPicPr>
            <a:picLocks noChangeAspect="1"/>
          </p:cNvPicPr>
          <p:nvPr/>
        </p:nvPicPr>
        <p:blipFill>
          <a:blip r:embed="rId3"/>
          <a:stretch>
            <a:fillRect/>
          </a:stretch>
        </p:blipFill>
        <p:spPr>
          <a:xfrm>
            <a:off x="5307329" y="1019186"/>
            <a:ext cx="6055396" cy="4569183"/>
          </a:xfrm>
          <a:prstGeom prst="rect">
            <a:avLst/>
          </a:prstGeom>
        </p:spPr>
      </p:pic>
      <p:sp>
        <p:nvSpPr>
          <p:cNvPr id="2" name="Tytuł 1"/>
          <p:cNvSpPr>
            <a:spLocks noGrp="1"/>
          </p:cNvSpPr>
          <p:nvPr>
            <p:ph type="title"/>
          </p:nvPr>
        </p:nvSpPr>
        <p:spPr>
          <a:xfrm>
            <a:off x="1448720" y="100392"/>
            <a:ext cx="9636664" cy="1325563"/>
          </a:xfrm>
        </p:spPr>
        <p:txBody>
          <a:bodyPr/>
          <a:lstStyle/>
          <a:p>
            <a:r>
              <a:rPr lang="pl-PL" b="1" dirty="0"/>
              <a:t>Podstawowe zasady – choinka a constans</a:t>
            </a:r>
            <a:endParaRPr lang="pl-PL" dirty="0"/>
          </a:p>
        </p:txBody>
      </p:sp>
      <p:graphicFrame>
        <p:nvGraphicFramePr>
          <p:cNvPr id="4" name="Obiekt 3"/>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3075" name="CorelDRAW" r:id="rId4" imgW="3031404" imgH="4466950" progId="CorelDraw.Graphic.17">
                  <p:embed/>
                </p:oleObj>
              </mc:Choice>
              <mc:Fallback>
                <p:oleObj name="CorelDRAW" r:id="rId4" imgW="3031404" imgH="4466950" progId="CorelDraw.Graphic.17">
                  <p:embed/>
                  <p:pic>
                    <p:nvPicPr>
                      <p:cNvPr id="4" name="Obiekt 3"/>
                      <p:cNvPicPr/>
                      <p:nvPr/>
                    </p:nvPicPr>
                    <p:blipFill>
                      <a:blip r:embed="rId5"/>
                      <a:stretch>
                        <a:fillRect/>
                      </a:stretch>
                    </p:blipFill>
                    <p:spPr>
                      <a:xfrm>
                        <a:off x="230360" y="122882"/>
                        <a:ext cx="607840" cy="895529"/>
                      </a:xfrm>
                      <a:prstGeom prst="rect">
                        <a:avLst/>
                      </a:prstGeom>
                    </p:spPr>
                  </p:pic>
                </p:oleObj>
              </mc:Fallback>
            </mc:AlternateContent>
          </a:graphicData>
        </a:graphic>
      </p:graphicFrame>
      <p:sp>
        <p:nvSpPr>
          <p:cNvPr id="12" name="pole tekstowe 11"/>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sp>
        <p:nvSpPr>
          <p:cNvPr id="6" name="pole tekstowe 5"/>
          <p:cNvSpPr txBox="1"/>
          <p:nvPr/>
        </p:nvSpPr>
        <p:spPr>
          <a:xfrm>
            <a:off x="230360" y="5422900"/>
            <a:ext cx="11801046" cy="1200329"/>
          </a:xfrm>
          <a:prstGeom prst="rect">
            <a:avLst/>
          </a:prstGeom>
          <a:noFill/>
        </p:spPr>
        <p:txBody>
          <a:bodyPr wrap="square" rtlCol="0">
            <a:spAutoFit/>
          </a:bodyPr>
          <a:lstStyle/>
          <a:p>
            <a:r>
              <a:rPr lang="pl-PL" dirty="0"/>
              <a:t>Polecenia choinki w dowolnym momencie mogą zostać przerwane przez występujący constans. Wówczas, od momentu pojawienia się constansu do momentu wykonania polecenia nim opisanego, żaden manewr choinki nie jest realizowany. Dopiero po wykonaniu manewru opisanego </a:t>
            </a:r>
            <a:r>
              <a:rPr lang="pl-PL" dirty="0" err="1"/>
              <a:t>constansem</a:t>
            </a:r>
            <a:r>
              <a:rPr lang="pl-PL" dirty="0"/>
              <a:t> powracamy do choinki dokładnie w miejscu w którym ciąg jej poleceń został przerwany przez constans.</a:t>
            </a:r>
          </a:p>
        </p:txBody>
      </p:sp>
      <p:sp>
        <p:nvSpPr>
          <p:cNvPr id="8" name="pole tekstowe 7"/>
          <p:cNvSpPr txBox="1"/>
          <p:nvPr/>
        </p:nvSpPr>
        <p:spPr>
          <a:xfrm>
            <a:off x="235532" y="1131807"/>
            <a:ext cx="784382" cy="369332"/>
          </a:xfrm>
          <a:prstGeom prst="rect">
            <a:avLst/>
          </a:prstGeom>
          <a:noFill/>
        </p:spPr>
        <p:txBody>
          <a:bodyPr wrap="none" rtlCol="0">
            <a:spAutoFit/>
          </a:bodyPr>
          <a:lstStyle/>
          <a:p>
            <a:r>
              <a:rPr lang="pl-PL" b="1" dirty="0">
                <a:solidFill>
                  <a:schemeClr val="accent1">
                    <a:lumMod val="75000"/>
                  </a:schemeClr>
                </a:solidFill>
              </a:rPr>
              <a:t>Zapisy</a:t>
            </a:r>
          </a:p>
        </p:txBody>
      </p:sp>
      <p:pic>
        <p:nvPicPr>
          <p:cNvPr id="9" name="Obraz 8"/>
          <p:cNvPicPr>
            <a:picLocks noChangeAspect="1"/>
          </p:cNvPicPr>
          <p:nvPr/>
        </p:nvPicPr>
        <p:blipFill>
          <a:blip r:embed="rId6"/>
          <a:stretch>
            <a:fillRect/>
          </a:stretch>
        </p:blipFill>
        <p:spPr>
          <a:xfrm>
            <a:off x="230360" y="1442898"/>
            <a:ext cx="3600000" cy="735099"/>
          </a:xfrm>
          <a:prstGeom prst="rect">
            <a:avLst/>
          </a:prstGeom>
        </p:spPr>
      </p:pic>
      <p:pic>
        <p:nvPicPr>
          <p:cNvPr id="10" name="Obraz 9"/>
          <p:cNvPicPr>
            <a:picLocks noChangeAspect="1"/>
          </p:cNvPicPr>
          <p:nvPr/>
        </p:nvPicPr>
        <p:blipFill>
          <a:blip r:embed="rId7"/>
          <a:stretch>
            <a:fillRect/>
          </a:stretch>
        </p:blipFill>
        <p:spPr>
          <a:xfrm>
            <a:off x="230360" y="2250085"/>
            <a:ext cx="3600000" cy="699223"/>
          </a:xfrm>
          <a:prstGeom prst="rect">
            <a:avLst/>
          </a:prstGeom>
        </p:spPr>
      </p:pic>
      <p:pic>
        <p:nvPicPr>
          <p:cNvPr id="11" name="Obraz 10"/>
          <p:cNvPicPr>
            <a:picLocks noChangeAspect="1"/>
          </p:cNvPicPr>
          <p:nvPr/>
        </p:nvPicPr>
        <p:blipFill>
          <a:blip r:embed="rId8"/>
          <a:stretch>
            <a:fillRect/>
          </a:stretch>
        </p:blipFill>
        <p:spPr>
          <a:xfrm>
            <a:off x="230360" y="3021396"/>
            <a:ext cx="3600000" cy="692000"/>
          </a:xfrm>
          <a:prstGeom prst="rect">
            <a:avLst/>
          </a:prstGeom>
        </p:spPr>
      </p:pic>
      <p:sp>
        <p:nvSpPr>
          <p:cNvPr id="13" name="pole tekstowe 12"/>
          <p:cNvSpPr txBox="1"/>
          <p:nvPr/>
        </p:nvSpPr>
        <p:spPr>
          <a:xfrm>
            <a:off x="4527310" y="1131807"/>
            <a:ext cx="975973" cy="369332"/>
          </a:xfrm>
          <a:prstGeom prst="rect">
            <a:avLst/>
          </a:prstGeom>
          <a:noFill/>
        </p:spPr>
        <p:txBody>
          <a:bodyPr wrap="none" rtlCol="0">
            <a:spAutoFit/>
          </a:bodyPr>
          <a:lstStyle/>
          <a:p>
            <a:r>
              <a:rPr lang="pl-PL" b="1" dirty="0">
                <a:solidFill>
                  <a:schemeClr val="accent1">
                    <a:lumMod val="75000"/>
                  </a:schemeClr>
                </a:solidFill>
              </a:rPr>
              <a:t>Przejazd</a:t>
            </a:r>
          </a:p>
        </p:txBody>
      </p:sp>
      <p:sp>
        <p:nvSpPr>
          <p:cNvPr id="14" name="pole tekstowe 13"/>
          <p:cNvSpPr txBox="1"/>
          <p:nvPr/>
        </p:nvSpPr>
        <p:spPr>
          <a:xfrm>
            <a:off x="230360" y="3816772"/>
            <a:ext cx="1048685" cy="369332"/>
          </a:xfrm>
          <a:prstGeom prst="rect">
            <a:avLst/>
          </a:prstGeom>
          <a:noFill/>
        </p:spPr>
        <p:txBody>
          <a:bodyPr wrap="none" rtlCol="0">
            <a:spAutoFit/>
          </a:bodyPr>
          <a:lstStyle/>
          <a:p>
            <a:r>
              <a:rPr lang="pl-PL" b="1" dirty="0">
                <a:solidFill>
                  <a:schemeClr val="accent1">
                    <a:lumMod val="75000"/>
                  </a:schemeClr>
                </a:solidFill>
              </a:rPr>
              <a:t>Constans</a:t>
            </a:r>
          </a:p>
        </p:txBody>
      </p:sp>
      <p:pic>
        <p:nvPicPr>
          <p:cNvPr id="15" name="Obraz 14"/>
          <p:cNvPicPr>
            <a:picLocks noChangeAspect="1"/>
          </p:cNvPicPr>
          <p:nvPr/>
        </p:nvPicPr>
        <p:blipFill>
          <a:blip r:embed="rId9"/>
          <a:stretch>
            <a:fillRect/>
          </a:stretch>
        </p:blipFill>
        <p:spPr>
          <a:xfrm>
            <a:off x="328741" y="4133479"/>
            <a:ext cx="1018917" cy="1225126"/>
          </a:xfrm>
          <a:prstGeom prst="rect">
            <a:avLst/>
          </a:prstGeom>
        </p:spPr>
      </p:pic>
      <p:sp>
        <p:nvSpPr>
          <p:cNvPr id="17" name="pole tekstowe 16"/>
          <p:cNvSpPr txBox="1"/>
          <p:nvPr/>
        </p:nvSpPr>
        <p:spPr>
          <a:xfrm>
            <a:off x="7430361" y="3463073"/>
            <a:ext cx="2997086" cy="954107"/>
          </a:xfrm>
          <a:prstGeom prst="rect">
            <a:avLst/>
          </a:prstGeom>
          <a:noFill/>
        </p:spPr>
        <p:txBody>
          <a:bodyPr wrap="square" rtlCol="0">
            <a:spAutoFit/>
          </a:bodyPr>
          <a:lstStyle/>
          <a:p>
            <a:pPr algn="ctr"/>
            <a:r>
              <a:rPr lang="pl-PL" sz="1400" b="1" i="1" dirty="0">
                <a:solidFill>
                  <a:srgbClr val="00B050"/>
                </a:solidFill>
              </a:rPr>
              <a:t>Na zielono zaznaczono </a:t>
            </a:r>
            <a:br>
              <a:rPr lang="pl-PL" sz="1400" b="1" i="1" dirty="0">
                <a:solidFill>
                  <a:srgbClr val="00B050"/>
                </a:solidFill>
              </a:rPr>
            </a:br>
            <a:r>
              <a:rPr lang="pl-PL" sz="1400" b="1" i="1" dirty="0">
                <a:solidFill>
                  <a:srgbClr val="00B050"/>
                </a:solidFill>
              </a:rPr>
              <a:t>skrzyżowania, </a:t>
            </a:r>
            <a:br>
              <a:rPr lang="pl-PL" sz="1400" b="1" i="1" dirty="0">
                <a:solidFill>
                  <a:srgbClr val="00B050"/>
                </a:solidFill>
              </a:rPr>
            </a:br>
            <a:r>
              <a:rPr lang="pl-PL" sz="1400" b="1" i="1" dirty="0">
                <a:solidFill>
                  <a:srgbClr val="00B050"/>
                </a:solidFill>
              </a:rPr>
              <a:t>gdzie wykonywane są </a:t>
            </a:r>
            <a:br>
              <a:rPr lang="pl-PL" sz="1400" b="1" i="1" dirty="0">
                <a:solidFill>
                  <a:srgbClr val="00B050"/>
                </a:solidFill>
              </a:rPr>
            </a:br>
            <a:r>
              <a:rPr lang="pl-PL" sz="1400" b="1" i="1" dirty="0">
                <a:solidFill>
                  <a:srgbClr val="00B050"/>
                </a:solidFill>
              </a:rPr>
              <a:t>polecenia choinki</a:t>
            </a:r>
          </a:p>
        </p:txBody>
      </p:sp>
      <p:pic>
        <p:nvPicPr>
          <p:cNvPr id="18" name="Obraz 17" descr="Obraz zawierający rysunek&#10;&#10;Opis wygenerowany automatycznie">
            <a:extLst>
              <a:ext uri="{FF2B5EF4-FFF2-40B4-BE49-F238E27FC236}">
                <a16:creationId xmlns:a16="http://schemas.microsoft.com/office/drawing/2014/main" id="{69D39E56-69AB-41F2-B556-47F7BE26501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96333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10D137-A39F-46BB-AF05-EA5FAE48F182}"/>
              </a:ext>
            </a:extLst>
          </p:cNvPr>
          <p:cNvSpPr>
            <a:spLocks noGrp="1"/>
          </p:cNvSpPr>
          <p:nvPr>
            <p:ph type="title"/>
          </p:nvPr>
        </p:nvSpPr>
        <p:spPr/>
        <p:txBody>
          <a:bodyPr/>
          <a:lstStyle/>
          <a:p>
            <a:pPr algn="ctr"/>
            <a:r>
              <a:rPr lang="pl-PL" b="1" dirty="0"/>
              <a:t>Jedziemy „PO MAPIE”</a:t>
            </a:r>
          </a:p>
        </p:txBody>
      </p:sp>
      <p:sp>
        <p:nvSpPr>
          <p:cNvPr id="3" name="Symbol zastępczy zawartości 2">
            <a:extLst>
              <a:ext uri="{FF2B5EF4-FFF2-40B4-BE49-F238E27FC236}">
                <a16:creationId xmlns:a16="http://schemas.microsoft.com/office/drawing/2014/main" id="{E3E45F1E-7167-439C-9CAF-2CA92EE45524}"/>
              </a:ext>
            </a:extLst>
          </p:cNvPr>
          <p:cNvSpPr>
            <a:spLocks noGrp="1"/>
          </p:cNvSpPr>
          <p:nvPr>
            <p:ph idx="1"/>
          </p:nvPr>
        </p:nvSpPr>
        <p:spPr>
          <a:xfrm>
            <a:off x="4987636" y="1825625"/>
            <a:ext cx="6366164" cy="4351338"/>
          </a:xfrm>
        </p:spPr>
        <p:txBody>
          <a:bodyPr>
            <a:normAutofit/>
          </a:bodyPr>
          <a:lstStyle/>
          <a:p>
            <a:pPr marL="0" indent="0">
              <a:buNone/>
            </a:pPr>
            <a:r>
              <a:rPr lang="pl-PL" b="1" baseline="30000" dirty="0"/>
              <a:t>Przejazd z wykorzystaniem materiału topograficznego (mapowy).</a:t>
            </a:r>
            <a:r>
              <a:rPr lang="pl-PL" baseline="30000" dirty="0"/>
              <a:t> </a:t>
            </a:r>
          </a:p>
          <a:p>
            <a:pPr marL="0" indent="0">
              <a:buNone/>
            </a:pPr>
            <a:r>
              <a:rPr lang="pl-PL" baseline="30000" dirty="0"/>
              <a:t>W przejeździe z wykorzystaniem materiału topograficznego kolejność manewrów jest przedstawiona w formie ciągu kratek połączonych linią poziomą. Jeżeli nad linią poziomą łączącą kratki itinerera nie ma nazwy mapy, polecenia itinerera realizujemy posługując się mapą podstawową. Jeżeli w materiałach użytych jest więcej niż jedna mapa, nad kreską łączącą kratki itinerera podaje się nazwę mapy wg której realizowane są polecenia itinerera. </a:t>
            </a:r>
          </a:p>
          <a:p>
            <a:pPr marL="0" indent="0">
              <a:buNone/>
            </a:pPr>
            <a:r>
              <a:rPr lang="pl-PL" baseline="30000" dirty="0"/>
              <a:t>Planowanie przejazdu od manewru przedstawionego w jednej kratce do manewru przedstawionego w następnej musi kierować się określeniem najkrótszej drogi z uwzględnieniem uwarunkowań przedstawionych na mapie (układ dróg, detale, strzałki kierunkowe). </a:t>
            </a:r>
          </a:p>
          <a:p>
            <a:pPr marL="0" indent="0">
              <a:buNone/>
            </a:pPr>
            <a:endParaRPr lang="pl-PL" dirty="0"/>
          </a:p>
        </p:txBody>
      </p:sp>
      <p:pic>
        <p:nvPicPr>
          <p:cNvPr id="5" name="Obraz 4" descr="Obraz zawierający obiekt, zegar&#10;&#10;Opis wygenerowany automatycznie">
            <a:extLst>
              <a:ext uri="{FF2B5EF4-FFF2-40B4-BE49-F238E27FC236}">
                <a16:creationId xmlns:a16="http://schemas.microsoft.com/office/drawing/2014/main" id="{660F74D5-13F1-4F5B-BAB9-AB387845B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020" y="1988631"/>
            <a:ext cx="2781994" cy="1112798"/>
          </a:xfrm>
          <a:prstGeom prst="rect">
            <a:avLst/>
          </a:prstGeom>
        </p:spPr>
      </p:pic>
      <p:pic>
        <p:nvPicPr>
          <p:cNvPr id="7" name="Obraz 6" descr="Obraz zawierający zegar, stół&#10;&#10;Opis wygenerowany automatycznie">
            <a:extLst>
              <a:ext uri="{FF2B5EF4-FFF2-40B4-BE49-F238E27FC236}">
                <a16:creationId xmlns:a16="http://schemas.microsoft.com/office/drawing/2014/main" id="{B2CD0253-DD6C-4FBC-9B6C-6BF8725B2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020" y="3400006"/>
            <a:ext cx="2781994" cy="1112798"/>
          </a:xfrm>
          <a:prstGeom prst="rect">
            <a:avLst/>
          </a:prstGeom>
        </p:spPr>
      </p:pic>
      <p:graphicFrame>
        <p:nvGraphicFramePr>
          <p:cNvPr id="8" name="Obiekt 7">
            <a:extLst>
              <a:ext uri="{FF2B5EF4-FFF2-40B4-BE49-F238E27FC236}">
                <a16:creationId xmlns:a16="http://schemas.microsoft.com/office/drawing/2014/main" id="{7B2096FD-CDAA-48E0-9BA3-8C0882090768}"/>
              </a:ext>
            </a:extLst>
          </p:cNvPr>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6089" name="CorelDRAW" r:id="rId5" imgW="3031404" imgH="4466950" progId="CorelDraw.Graphic.17">
                  <p:embed/>
                </p:oleObj>
              </mc:Choice>
              <mc:Fallback>
                <p:oleObj name="CorelDRAW" r:id="rId5" imgW="3031404" imgH="4466950" progId="CorelDraw.Graphic.17">
                  <p:embed/>
                  <p:pic>
                    <p:nvPicPr>
                      <p:cNvPr id="4" name="Obiekt 3"/>
                      <p:cNvPicPr/>
                      <p:nvPr/>
                    </p:nvPicPr>
                    <p:blipFill>
                      <a:blip r:embed="rId6"/>
                      <a:stretch>
                        <a:fillRect/>
                      </a:stretch>
                    </p:blipFill>
                    <p:spPr>
                      <a:xfrm>
                        <a:off x="230360" y="122882"/>
                        <a:ext cx="607840" cy="895529"/>
                      </a:xfrm>
                      <a:prstGeom prst="rect">
                        <a:avLst/>
                      </a:prstGeom>
                    </p:spPr>
                  </p:pic>
                </p:oleObj>
              </mc:Fallback>
            </mc:AlternateContent>
          </a:graphicData>
        </a:graphic>
      </p:graphicFrame>
      <p:pic>
        <p:nvPicPr>
          <p:cNvPr id="9" name="Obraz 8" descr="Obraz zawierający rysunek&#10;&#10;Opis wygenerowany automatycznie">
            <a:extLst>
              <a:ext uri="{FF2B5EF4-FFF2-40B4-BE49-F238E27FC236}">
                <a16:creationId xmlns:a16="http://schemas.microsoft.com/office/drawing/2014/main" id="{DD7533C6-420C-4F94-8C6F-0D956F6F31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pic>
        <p:nvPicPr>
          <p:cNvPr id="11" name="Obraz 10" descr="Obraz zawierający zegar&#10;&#10;Opis wygenerowany automatycznie">
            <a:extLst>
              <a:ext uri="{FF2B5EF4-FFF2-40B4-BE49-F238E27FC236}">
                <a16:creationId xmlns:a16="http://schemas.microsoft.com/office/drawing/2014/main" id="{CE8DD226-FE25-456C-A904-985ABA3E28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73619" y="4858588"/>
            <a:ext cx="2730159" cy="1092063"/>
          </a:xfrm>
          <a:prstGeom prst="rect">
            <a:avLst/>
          </a:prstGeom>
        </p:spPr>
      </p:pic>
    </p:spTree>
    <p:extLst>
      <p:ext uri="{BB962C8B-B14F-4D97-AF65-F5344CB8AC3E}">
        <p14:creationId xmlns:p14="http://schemas.microsoft.com/office/powerpoint/2010/main" val="511855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C2FCB2-0BC3-460B-A57A-35411056DA3F}"/>
              </a:ext>
            </a:extLst>
          </p:cNvPr>
          <p:cNvSpPr>
            <a:spLocks noGrp="1"/>
          </p:cNvSpPr>
          <p:nvPr>
            <p:ph type="title"/>
          </p:nvPr>
        </p:nvSpPr>
        <p:spPr/>
        <p:txBody>
          <a:bodyPr/>
          <a:lstStyle/>
          <a:p>
            <a:pPr algn="ctr"/>
            <a:r>
              <a:rPr lang="pl-PL" b="1" dirty="0"/>
              <a:t>Drogi na mapie a rzeczywistość</a:t>
            </a:r>
          </a:p>
        </p:txBody>
      </p:sp>
      <p:pic>
        <p:nvPicPr>
          <p:cNvPr id="7" name="Symbol zastępczy zawartości 6" descr="Obraz zawierający zegar, stół&#10;&#10;Opis wygenerowany automatycznie">
            <a:extLst>
              <a:ext uri="{FF2B5EF4-FFF2-40B4-BE49-F238E27FC236}">
                <a16:creationId xmlns:a16="http://schemas.microsoft.com/office/drawing/2014/main" id="{DD220211-F480-40BA-B525-0939FDE305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5325" y="2132873"/>
            <a:ext cx="2222222" cy="888889"/>
          </a:xfrm>
        </p:spPr>
      </p:pic>
      <p:graphicFrame>
        <p:nvGraphicFramePr>
          <p:cNvPr id="4" name="Obiekt 3">
            <a:extLst>
              <a:ext uri="{FF2B5EF4-FFF2-40B4-BE49-F238E27FC236}">
                <a16:creationId xmlns:a16="http://schemas.microsoft.com/office/drawing/2014/main" id="{D8875B93-8D6A-449F-B1C3-186706498E1D}"/>
              </a:ext>
            </a:extLst>
          </p:cNvPr>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7114" name="CorelDRAW" r:id="rId4" imgW="3031404" imgH="4466950" progId="CorelDraw.Graphic.17">
                  <p:embed/>
                </p:oleObj>
              </mc:Choice>
              <mc:Fallback>
                <p:oleObj name="CorelDRAW" r:id="rId4" imgW="3031404" imgH="4466950" progId="CorelDraw.Graphic.17">
                  <p:embed/>
                  <p:pic>
                    <p:nvPicPr>
                      <p:cNvPr id="4" name="Obiekt 3"/>
                      <p:cNvPicPr/>
                      <p:nvPr/>
                    </p:nvPicPr>
                    <p:blipFill>
                      <a:blip r:embed="rId5"/>
                      <a:stretch>
                        <a:fillRect/>
                      </a:stretch>
                    </p:blipFill>
                    <p:spPr>
                      <a:xfrm>
                        <a:off x="230360" y="122882"/>
                        <a:ext cx="607840" cy="895529"/>
                      </a:xfrm>
                      <a:prstGeom prst="rect">
                        <a:avLst/>
                      </a:prstGeom>
                    </p:spPr>
                  </p:pic>
                </p:oleObj>
              </mc:Fallback>
            </mc:AlternateContent>
          </a:graphicData>
        </a:graphic>
      </p:graphicFrame>
      <p:pic>
        <p:nvPicPr>
          <p:cNvPr id="5" name="Obraz 4" descr="Obraz zawierający rysunek&#10;&#10;Opis wygenerowany automatycznie">
            <a:extLst>
              <a:ext uri="{FF2B5EF4-FFF2-40B4-BE49-F238E27FC236}">
                <a16:creationId xmlns:a16="http://schemas.microsoft.com/office/drawing/2014/main" id="{CBCCBD2A-DA86-4B09-A72E-3EEF935313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pic>
        <p:nvPicPr>
          <p:cNvPr id="9" name="Obraz 8">
            <a:extLst>
              <a:ext uri="{FF2B5EF4-FFF2-40B4-BE49-F238E27FC236}">
                <a16:creationId xmlns:a16="http://schemas.microsoft.com/office/drawing/2014/main" id="{D781617C-C558-4BC9-8721-2ACE303337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48728" y="1866900"/>
            <a:ext cx="2286000" cy="1562100"/>
          </a:xfrm>
          <a:prstGeom prst="rect">
            <a:avLst/>
          </a:prstGeom>
        </p:spPr>
      </p:pic>
      <p:pic>
        <p:nvPicPr>
          <p:cNvPr id="11" name="Obraz 10" descr="Obraz zawierający budynek, zegar, okno&#10;&#10;Opis wygenerowany automatycznie">
            <a:extLst>
              <a:ext uri="{FF2B5EF4-FFF2-40B4-BE49-F238E27FC236}">
                <a16:creationId xmlns:a16="http://schemas.microsoft.com/office/drawing/2014/main" id="{377AFA49-2408-4C87-8CE8-A63A7800EB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0273" y="2000250"/>
            <a:ext cx="2286000" cy="1295400"/>
          </a:xfrm>
          <a:prstGeom prst="rect">
            <a:avLst/>
          </a:prstGeom>
        </p:spPr>
      </p:pic>
      <p:sp>
        <p:nvSpPr>
          <p:cNvPr id="12" name="pole tekstowe 11">
            <a:extLst>
              <a:ext uri="{FF2B5EF4-FFF2-40B4-BE49-F238E27FC236}">
                <a16:creationId xmlns:a16="http://schemas.microsoft.com/office/drawing/2014/main" id="{61665CFA-89D4-4F8E-ABB8-D583BDFD454A}"/>
              </a:ext>
            </a:extLst>
          </p:cNvPr>
          <p:cNvSpPr txBox="1"/>
          <p:nvPr/>
        </p:nvSpPr>
        <p:spPr>
          <a:xfrm>
            <a:off x="701964" y="3703782"/>
            <a:ext cx="10021454" cy="3323987"/>
          </a:xfrm>
          <a:prstGeom prst="rect">
            <a:avLst/>
          </a:prstGeom>
          <a:noFill/>
        </p:spPr>
        <p:txBody>
          <a:bodyPr wrap="square" rtlCol="0">
            <a:spAutoFit/>
          </a:bodyPr>
          <a:lstStyle/>
          <a:p>
            <a:r>
              <a:rPr lang="pl-PL" sz="2400" baseline="30000" dirty="0"/>
              <a:t>Zapis itinerera nakazuje Ci jazdę po mapie ze skrzyżowania które znajduje się na mapie (brak prostokąta na dole kratki, skrzyżowanie pełne – wyjazd na wschód) do skrzyżowania które znajduje się na mapie (brak prostokąta na dole kratki, odejście po skosie – wyjazd na północny-wschód). Informację o tym, że jedziesz po mapie a nie z natury przekazuje Ci sposób połączenia kratek itinerera – poziomą kreską.</a:t>
            </a:r>
          </a:p>
          <a:p>
            <a:endParaRPr lang="pl-PL" sz="2400" baseline="30000" dirty="0"/>
          </a:p>
          <a:p>
            <a:r>
              <a:rPr lang="pl-PL" sz="2400" baseline="30000" dirty="0"/>
              <a:t>Na mapie najbliższym skrzyżowaniem spełniającym warunki itinerera jest pierwsze najechane od zachodu. Kreskowane kółko pokazuje że tutaj jest wykonany manewr z itinerera. Wyjeżdżasz na wschód i szukasz na mapie kolejnego. Dość prosto zlokalizować je na mapie (choć w naturze będzie ono wyglądać inaczej). Ale Ciebie interesuje mapa. Planujesz dojazd: (na mapie) pierwsze napotkane w rzeczywistości skrzyżowanie nie istnieje na mapie, na następnym wykonujesz pełne na północ, aby na kolejnym wykonać założone odejście na północny wschód. </a:t>
            </a:r>
          </a:p>
          <a:p>
            <a:endParaRPr lang="pl-PL" sz="2400" baseline="30000" dirty="0"/>
          </a:p>
          <a:p>
            <a:endParaRPr lang="pl-PL" sz="2400" baseline="30000" dirty="0"/>
          </a:p>
          <a:p>
            <a:endParaRPr lang="pl-PL" dirty="0"/>
          </a:p>
        </p:txBody>
      </p:sp>
    </p:spTree>
    <p:extLst>
      <p:ext uri="{BB962C8B-B14F-4D97-AF65-F5344CB8AC3E}">
        <p14:creationId xmlns:p14="http://schemas.microsoft.com/office/powerpoint/2010/main" val="2145703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90F284-108D-4E33-90E8-D37AA30B3976}"/>
              </a:ext>
            </a:extLst>
          </p:cNvPr>
          <p:cNvSpPr>
            <a:spLocks noGrp="1"/>
          </p:cNvSpPr>
          <p:nvPr>
            <p:ph type="title"/>
          </p:nvPr>
        </p:nvSpPr>
        <p:spPr>
          <a:xfrm>
            <a:off x="838200" y="198877"/>
            <a:ext cx="10515600" cy="1325563"/>
          </a:xfrm>
        </p:spPr>
        <p:txBody>
          <a:bodyPr/>
          <a:lstStyle/>
          <a:p>
            <a:pPr algn="ctr"/>
            <a:r>
              <a:rPr lang="pl-PL" b="1" dirty="0"/>
              <a:t>Strzałki na mapie (kierunkowe)</a:t>
            </a:r>
          </a:p>
        </p:txBody>
      </p:sp>
      <p:graphicFrame>
        <p:nvGraphicFramePr>
          <p:cNvPr id="4" name="Obiekt 3">
            <a:extLst>
              <a:ext uri="{FF2B5EF4-FFF2-40B4-BE49-F238E27FC236}">
                <a16:creationId xmlns:a16="http://schemas.microsoft.com/office/drawing/2014/main" id="{BB3AABAA-FF1D-4E35-81C8-8A2FE4F88FB7}"/>
              </a:ext>
            </a:extLst>
          </p:cNvPr>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8137" name="CorelDRAW" r:id="rId3" imgW="3031404" imgH="4466950" progId="CorelDraw.Graphic.17">
                  <p:embed/>
                </p:oleObj>
              </mc:Choice>
              <mc:Fallback>
                <p:oleObj name="CorelDRAW" r:id="rId3" imgW="3031404" imgH="4466950" progId="CorelDraw.Graphic.17">
                  <p:embed/>
                  <p:pic>
                    <p:nvPicPr>
                      <p:cNvPr id="4" name="Obiekt 3">
                        <a:extLst>
                          <a:ext uri="{FF2B5EF4-FFF2-40B4-BE49-F238E27FC236}">
                            <a16:creationId xmlns:a16="http://schemas.microsoft.com/office/drawing/2014/main" id="{D8875B93-8D6A-449F-B1C3-186706498E1D}"/>
                          </a:ext>
                        </a:extLst>
                      </p:cNvPr>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5" name="Obraz 4" descr="Obraz zawierający rysunek&#10;&#10;Opis wygenerowany automatycznie">
            <a:extLst>
              <a:ext uri="{FF2B5EF4-FFF2-40B4-BE49-F238E27FC236}">
                <a16:creationId xmlns:a16="http://schemas.microsoft.com/office/drawing/2014/main" id="{F374FFEB-ECF7-4C59-914B-94B3E33038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
        <p:nvSpPr>
          <p:cNvPr id="8" name="pole tekstowe 7">
            <a:extLst>
              <a:ext uri="{FF2B5EF4-FFF2-40B4-BE49-F238E27FC236}">
                <a16:creationId xmlns:a16="http://schemas.microsoft.com/office/drawing/2014/main" id="{228C74E4-D28D-4B86-A6BE-5714A8640B00}"/>
              </a:ext>
            </a:extLst>
          </p:cNvPr>
          <p:cNvSpPr txBox="1"/>
          <p:nvPr/>
        </p:nvSpPr>
        <p:spPr>
          <a:xfrm>
            <a:off x="4867564" y="1801092"/>
            <a:ext cx="6668654" cy="4339650"/>
          </a:xfrm>
          <a:prstGeom prst="rect">
            <a:avLst/>
          </a:prstGeom>
          <a:noFill/>
        </p:spPr>
        <p:txBody>
          <a:bodyPr wrap="square" rtlCol="0">
            <a:spAutoFit/>
          </a:bodyPr>
          <a:lstStyle/>
          <a:p>
            <a:r>
              <a:rPr lang="pl-PL" sz="2400" baseline="30000" dirty="0"/>
              <a:t>Na materiałach topograficznych mogą występować strzałki kierunkowe określające sposób przejazdu danego fragmentu trasy, z uwzględnieniem następujących zasad:</a:t>
            </a:r>
          </a:p>
          <a:p>
            <a:endParaRPr lang="pl-PL" sz="2400" baseline="30000" dirty="0"/>
          </a:p>
          <a:p>
            <a:r>
              <a:rPr lang="pl-PL" sz="2400" baseline="30000" dirty="0"/>
              <a:t>–  strzałki mają znaczenie mapowe, należy się do nich stosować planując  </a:t>
            </a:r>
            <a:br>
              <a:rPr lang="pl-PL" sz="2400" baseline="30000" dirty="0"/>
            </a:br>
            <a:r>
              <a:rPr lang="pl-PL" sz="2400" baseline="30000" dirty="0"/>
              <a:t>    przejazd po mapie;</a:t>
            </a:r>
          </a:p>
          <a:p>
            <a:r>
              <a:rPr lang="pl-PL" sz="2400" baseline="30000" dirty="0"/>
              <a:t>–  strzałka kierunkowa biegnąca wzdłuż odcinka pomiędzy skrzyżowaniami </a:t>
            </a:r>
            <a:br>
              <a:rPr lang="pl-PL" sz="2400" baseline="30000" dirty="0"/>
            </a:br>
            <a:r>
              <a:rPr lang="pl-PL" sz="2400" baseline="30000" dirty="0"/>
              <a:t>    (a, b, d) określa dozwolony kierunek jazdy na tym odcinku;</a:t>
            </a:r>
          </a:p>
          <a:p>
            <a:r>
              <a:rPr lang="pl-PL" sz="2400" baseline="30000" dirty="0"/>
              <a:t>– strzałka kierunkowa biegnąca przez skrzyżowanie, nakazuje wykonanie </a:t>
            </a:r>
            <a:br>
              <a:rPr lang="pl-PL" sz="2400" baseline="30000" dirty="0"/>
            </a:br>
            <a:r>
              <a:rPr lang="pl-PL" sz="2400" baseline="30000" dirty="0"/>
              <a:t>    na tym skrzyżowaniu manewru zadanego kierunkiem strzałki, lecz tylko </a:t>
            </a:r>
            <a:br>
              <a:rPr lang="pl-PL" sz="2400" baseline="30000" dirty="0"/>
            </a:br>
            <a:r>
              <a:rPr lang="pl-PL" sz="2400" baseline="30000" dirty="0"/>
              <a:t>    w tym momencie, gdy zaplanowany najazd następuje zgodnie z kierunkiem</a:t>
            </a:r>
            <a:br>
              <a:rPr lang="pl-PL" sz="2400" baseline="30000" dirty="0"/>
            </a:br>
            <a:r>
              <a:rPr lang="pl-PL" sz="2400" baseline="30000" dirty="0"/>
              <a:t>    jej przebiegu (e, f, g);</a:t>
            </a:r>
          </a:p>
          <a:p>
            <a:r>
              <a:rPr lang="pl-PL" sz="2400" baseline="30000" dirty="0"/>
              <a:t>–  w przypadkach uzasadnionych graficznie strzałka kierunkowa może dotyczyć</a:t>
            </a:r>
            <a:br>
              <a:rPr lang="pl-PL" sz="2400" baseline="30000" dirty="0"/>
            </a:br>
            <a:r>
              <a:rPr lang="pl-PL" sz="2400" baseline="30000" dirty="0"/>
              <a:t>     więcej niż jednego skrzyżowania (e);</a:t>
            </a:r>
          </a:p>
          <a:p>
            <a:r>
              <a:rPr lang="pl-PL" sz="2400" baseline="30000" dirty="0"/>
              <a:t>– niedopuszczalne jest oznaczenie manewru za pomocą zapisu strzałek</a:t>
            </a:r>
            <a:br>
              <a:rPr lang="pl-PL" sz="2400" baseline="30000" dirty="0"/>
            </a:br>
            <a:r>
              <a:rPr lang="pl-PL" sz="2400" baseline="30000" dirty="0"/>
              <a:t>   połączonych (c).</a:t>
            </a:r>
          </a:p>
          <a:p>
            <a:endParaRPr lang="pl-PL" sz="2000" dirty="0"/>
          </a:p>
        </p:txBody>
      </p:sp>
      <p:pic>
        <p:nvPicPr>
          <p:cNvPr id="11" name="Obraz 10" descr="Obraz zawierający mapa, tekst&#10;&#10;Opis wygenerowany automatycznie">
            <a:extLst>
              <a:ext uri="{FF2B5EF4-FFF2-40B4-BE49-F238E27FC236}">
                <a16:creationId xmlns:a16="http://schemas.microsoft.com/office/drawing/2014/main" id="{2638917A-FD2D-4327-9826-7562E464EC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119212">
            <a:off x="1157386" y="3412852"/>
            <a:ext cx="3123732" cy="3303162"/>
          </a:xfrm>
          <a:prstGeom prst="rect">
            <a:avLst/>
          </a:prstGeom>
        </p:spPr>
      </p:pic>
      <p:pic>
        <p:nvPicPr>
          <p:cNvPr id="14" name="Symbol zastępczy zawartości 6">
            <a:extLst>
              <a:ext uri="{FF2B5EF4-FFF2-40B4-BE49-F238E27FC236}">
                <a16:creationId xmlns:a16="http://schemas.microsoft.com/office/drawing/2014/main" id="{420B29E5-8FF0-4B97-9A2F-46A0C6885D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4448" y="1578028"/>
            <a:ext cx="3352800" cy="2318362"/>
          </a:xfrm>
          <a:prstGeom prst="rect">
            <a:avLst/>
          </a:prstGeom>
        </p:spPr>
      </p:pic>
    </p:spTree>
    <p:extLst>
      <p:ext uri="{BB962C8B-B14F-4D97-AF65-F5344CB8AC3E}">
        <p14:creationId xmlns:p14="http://schemas.microsoft.com/office/powerpoint/2010/main" val="3139894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AE3D05-8B21-4A22-B63B-04E0C5015150}"/>
              </a:ext>
            </a:extLst>
          </p:cNvPr>
          <p:cNvSpPr>
            <a:spLocks noGrp="1"/>
          </p:cNvSpPr>
          <p:nvPr>
            <p:ph type="title"/>
          </p:nvPr>
        </p:nvSpPr>
        <p:spPr/>
        <p:txBody>
          <a:bodyPr/>
          <a:lstStyle/>
          <a:p>
            <a:pPr algn="ctr"/>
            <a:r>
              <a:rPr lang="pl-PL" b="1" dirty="0"/>
              <a:t>Punkty i ich detale</a:t>
            </a:r>
          </a:p>
        </p:txBody>
      </p:sp>
      <p:sp>
        <p:nvSpPr>
          <p:cNvPr id="3" name="Symbol zastępczy zawartości 2">
            <a:extLst>
              <a:ext uri="{FF2B5EF4-FFF2-40B4-BE49-F238E27FC236}">
                <a16:creationId xmlns:a16="http://schemas.microsoft.com/office/drawing/2014/main" id="{B1A92B23-ED72-4BE6-9BDE-EFD91EDBAB72}"/>
              </a:ext>
            </a:extLst>
          </p:cNvPr>
          <p:cNvSpPr>
            <a:spLocks noGrp="1"/>
          </p:cNvSpPr>
          <p:nvPr>
            <p:ph idx="1"/>
          </p:nvPr>
        </p:nvSpPr>
        <p:spPr>
          <a:xfrm>
            <a:off x="838200" y="1701597"/>
            <a:ext cx="10515600" cy="1517939"/>
          </a:xfrm>
        </p:spPr>
        <p:txBody>
          <a:bodyPr/>
          <a:lstStyle/>
          <a:p>
            <a:pPr marL="0" indent="0">
              <a:buNone/>
            </a:pPr>
            <a:r>
              <a:rPr lang="pl-PL" baseline="30000" dirty="0"/>
              <a:t>Punkty to miejsca na materiałach topograficznych oznaczone przez organizatora. Muszą znajdować się na </a:t>
            </a:r>
            <a:br>
              <a:rPr lang="pl-PL" baseline="30000" dirty="0"/>
            </a:br>
            <a:r>
              <a:rPr lang="pl-PL" baseline="30000" dirty="0"/>
              <a:t>skrzyżowaniach mapowych istniejących w rzeczywistości. Dopuszczalne jest przesunięcie punktu poza rzeczywiste skrzyżowanie poprzez użycie </a:t>
            </a:r>
            <a:r>
              <a:rPr lang="pl-PL" b="1" baseline="30000" dirty="0"/>
              <a:t>detalu</a:t>
            </a:r>
            <a:r>
              <a:rPr lang="pl-PL" baseline="30000" dirty="0"/>
              <a:t> punktu lub </a:t>
            </a:r>
            <a:r>
              <a:rPr lang="pl-PL" b="1" baseline="30000" dirty="0"/>
              <a:t>lupy</a:t>
            </a:r>
            <a:r>
              <a:rPr lang="pl-PL" baseline="30000" dirty="0"/>
              <a:t>.</a:t>
            </a:r>
          </a:p>
          <a:p>
            <a:pPr marL="0" indent="0">
              <a:buNone/>
            </a:pPr>
            <a:r>
              <a:rPr lang="pl-PL" baseline="30000" dirty="0"/>
              <a:t>Jeżeli opis trasy nie nakazuje inaczej, przejazd przez punkty oznaczone </a:t>
            </a:r>
            <a:r>
              <a:rPr lang="pl-PL" b="1" baseline="30000" dirty="0"/>
              <a:t>literą</a:t>
            </a:r>
            <a:r>
              <a:rPr lang="pl-PL" baseline="30000" dirty="0"/>
              <a:t>, </a:t>
            </a:r>
            <a:r>
              <a:rPr lang="pl-PL" b="1" baseline="30000" dirty="0"/>
              <a:t>cyfrą</a:t>
            </a:r>
            <a:r>
              <a:rPr lang="pl-PL" baseline="30000" dirty="0"/>
              <a:t> lub </a:t>
            </a:r>
            <a:r>
              <a:rPr lang="pl-PL" b="1" baseline="30000" dirty="0"/>
              <a:t>liczbą dwucyfrową jest zakazany</a:t>
            </a:r>
            <a:r>
              <a:rPr lang="pl-PL" baseline="30000" dirty="0"/>
              <a:t>, natomiast przejazd przez punkty oznaczone </a:t>
            </a:r>
            <a:r>
              <a:rPr lang="pl-PL" b="1" baseline="30000" dirty="0"/>
              <a:t>liczbą trzycyfrową jest zawsze dozwolony</a:t>
            </a:r>
            <a:r>
              <a:rPr lang="pl-PL" baseline="30000" dirty="0"/>
              <a:t>.</a:t>
            </a:r>
          </a:p>
        </p:txBody>
      </p:sp>
      <p:graphicFrame>
        <p:nvGraphicFramePr>
          <p:cNvPr id="4" name="Obiekt 3">
            <a:extLst>
              <a:ext uri="{FF2B5EF4-FFF2-40B4-BE49-F238E27FC236}">
                <a16:creationId xmlns:a16="http://schemas.microsoft.com/office/drawing/2014/main" id="{E22F9A02-2746-4614-966B-B64C564349A5}"/>
              </a:ext>
            </a:extLst>
          </p:cNvPr>
          <p:cNvGraphicFramePr>
            <a:graphicFrameLocks noChangeAspect="1"/>
          </p:cNvGraphicFramePr>
          <p:nvPr>
            <p:extLst>
              <p:ext uri="{D42A27DB-BD31-4B8C-83A1-F6EECF244321}">
                <p14:modId xmlns:p14="http://schemas.microsoft.com/office/powerpoint/2010/main" val="2675883193"/>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49157" name="CorelDRAW" r:id="rId3" imgW="3031404" imgH="4466950" progId="CorelDraw.Graphic.17">
                  <p:embed/>
                </p:oleObj>
              </mc:Choice>
              <mc:Fallback>
                <p:oleObj name="CorelDRAW" r:id="rId3" imgW="3031404" imgH="4466950" progId="CorelDraw.Graphic.17">
                  <p:embed/>
                  <p:pic>
                    <p:nvPicPr>
                      <p:cNvPr id="4" name="Obiekt 3"/>
                      <p:cNvPicPr/>
                      <p:nvPr/>
                    </p:nvPicPr>
                    <p:blipFill>
                      <a:blip r:embed="rId4"/>
                      <a:stretch>
                        <a:fillRect/>
                      </a:stretch>
                    </p:blipFill>
                    <p:spPr>
                      <a:xfrm>
                        <a:off x="230360" y="122882"/>
                        <a:ext cx="607840" cy="895529"/>
                      </a:xfrm>
                      <a:prstGeom prst="rect">
                        <a:avLst/>
                      </a:prstGeom>
                    </p:spPr>
                  </p:pic>
                </p:oleObj>
              </mc:Fallback>
            </mc:AlternateContent>
          </a:graphicData>
        </a:graphic>
      </p:graphicFrame>
      <p:pic>
        <p:nvPicPr>
          <p:cNvPr id="5" name="Obraz 4" descr="Obraz zawierający rysunek&#10;&#10;Opis wygenerowany automatycznie">
            <a:extLst>
              <a:ext uri="{FF2B5EF4-FFF2-40B4-BE49-F238E27FC236}">
                <a16:creationId xmlns:a16="http://schemas.microsoft.com/office/drawing/2014/main" id="{223AF861-35A1-4A71-83DB-1BD94F4BF0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pic>
        <p:nvPicPr>
          <p:cNvPr id="7" name="Obraz 6" descr="Obraz zawierający antena, obiekt, zegar&#10;&#10;Opis wygenerowany automatycznie">
            <a:extLst>
              <a:ext uri="{FF2B5EF4-FFF2-40B4-BE49-F238E27FC236}">
                <a16:creationId xmlns:a16="http://schemas.microsoft.com/office/drawing/2014/main" id="{E157334B-054C-494F-A6DD-E6A06AF673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280" y="4851603"/>
            <a:ext cx="5416997" cy="1252911"/>
          </a:xfrm>
          <a:prstGeom prst="rect">
            <a:avLst/>
          </a:prstGeom>
        </p:spPr>
      </p:pic>
      <p:pic>
        <p:nvPicPr>
          <p:cNvPr id="9" name="Obraz 8" descr="Obraz zawierający obiekt, zegar&#10;&#10;Opis wygenerowany automatycznie">
            <a:extLst>
              <a:ext uri="{FF2B5EF4-FFF2-40B4-BE49-F238E27FC236}">
                <a16:creationId xmlns:a16="http://schemas.microsoft.com/office/drawing/2014/main" id="{2CA8E682-0699-4CE6-9D85-21B2213CA9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5382" y="4655582"/>
            <a:ext cx="1616364" cy="1595236"/>
          </a:xfrm>
          <a:prstGeom prst="rect">
            <a:avLst/>
          </a:prstGeom>
        </p:spPr>
      </p:pic>
      <p:pic>
        <p:nvPicPr>
          <p:cNvPr id="11" name="Obraz 10" descr="Obraz zawierający tekst, mapa&#10;&#10;Opis wygenerowany automatycznie">
            <a:extLst>
              <a:ext uri="{FF2B5EF4-FFF2-40B4-BE49-F238E27FC236}">
                <a16:creationId xmlns:a16="http://schemas.microsoft.com/office/drawing/2014/main" id="{16FBAB75-7756-4D9D-9D9D-387A05AA9BA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6159" y="4655582"/>
            <a:ext cx="2545671" cy="1685529"/>
          </a:xfrm>
          <a:prstGeom prst="rect">
            <a:avLst/>
          </a:prstGeom>
        </p:spPr>
      </p:pic>
      <p:sp>
        <p:nvSpPr>
          <p:cNvPr id="12" name="pole tekstowe 11">
            <a:extLst>
              <a:ext uri="{FF2B5EF4-FFF2-40B4-BE49-F238E27FC236}">
                <a16:creationId xmlns:a16="http://schemas.microsoft.com/office/drawing/2014/main" id="{632C1FD0-B6CD-4DBF-84CD-8B37E587A31E}"/>
              </a:ext>
            </a:extLst>
          </p:cNvPr>
          <p:cNvSpPr txBox="1"/>
          <p:nvPr/>
        </p:nvSpPr>
        <p:spPr>
          <a:xfrm>
            <a:off x="254744" y="3451507"/>
            <a:ext cx="11541385" cy="913070"/>
          </a:xfrm>
          <a:prstGeom prst="rect">
            <a:avLst/>
          </a:prstGeom>
          <a:noFill/>
        </p:spPr>
        <p:txBody>
          <a:bodyPr wrap="square" rtlCol="0">
            <a:spAutoFit/>
          </a:bodyPr>
          <a:lstStyle/>
          <a:p>
            <a:r>
              <a:rPr lang="pl-PL" sz="2000" b="1" baseline="30000" dirty="0"/>
              <a:t>Detal punktu </a:t>
            </a:r>
            <a:r>
              <a:rPr lang="pl-PL" sz="2000" baseline="30000" dirty="0"/>
              <a:t>jest to materiał topograficzny przedstawiający w powiększeniu (z podaniem skali) najbliższą okolicę skrzyżowania (zbioru skrzyżowań, punktu) wraz ze wszystkimi istniejącymi w rzeczywistości drogami, mogący zawierać dodatkowe informacje dotyczące przejazdu trasy (np. strzałki kierunkowe, przesunięcia punktów),</a:t>
            </a:r>
          </a:p>
          <a:p>
            <a:r>
              <a:rPr lang="pl-PL" sz="2000" b="1" baseline="30000" dirty="0"/>
              <a:t>Lupa</a:t>
            </a:r>
            <a:r>
              <a:rPr lang="pl-PL" sz="2000" baseline="30000" dirty="0"/>
              <a:t> – jest to materiał topograficzny stanowiący powiększenie fragmentu mapy, planu etc. W odróżnieniu od detalu nie ma obowiązku zawierać wszystkich istniejących w rzeczywistości dróg. Może zawierać dodatkowe informacje dot. przejazdu trasy (np. strzałki kierunkowe).</a:t>
            </a:r>
          </a:p>
        </p:txBody>
      </p:sp>
    </p:spTree>
    <p:extLst>
      <p:ext uri="{BB962C8B-B14F-4D97-AF65-F5344CB8AC3E}">
        <p14:creationId xmlns:p14="http://schemas.microsoft.com/office/powerpoint/2010/main" val="306442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iekt 9"/>
          <p:cNvGraphicFramePr>
            <a:graphicFrameLocks noChangeAspect="1"/>
          </p:cNvGraphicFramePr>
          <p:nvPr>
            <p:extLst>
              <p:ext uri="{D42A27DB-BD31-4B8C-83A1-F6EECF244321}">
                <p14:modId xmlns:p14="http://schemas.microsoft.com/office/powerpoint/2010/main" val="3833795242"/>
              </p:ext>
            </p:extLst>
          </p:nvPr>
        </p:nvGraphicFramePr>
        <p:xfrm>
          <a:off x="6854310" y="2517803"/>
          <a:ext cx="4186881" cy="2228648"/>
        </p:xfrm>
        <a:graphic>
          <a:graphicData uri="http://schemas.openxmlformats.org/presentationml/2006/ole">
            <mc:AlternateContent xmlns:mc="http://schemas.openxmlformats.org/markup-compatibility/2006">
              <mc:Choice xmlns:v="urn:schemas-microsoft-com:vml" Requires="v">
                <p:oleObj spid="_x0000_s21839" name="CorelDRAW" r:id="rId3" imgW="8038103" imgH="4277957" progId="CorelDraw.Graphic.17">
                  <p:embed/>
                </p:oleObj>
              </mc:Choice>
              <mc:Fallback>
                <p:oleObj name="CorelDRAW" r:id="rId3" imgW="8038103" imgH="4277957" progId="CorelDraw.Graphic.17">
                  <p:embed/>
                  <p:pic>
                    <p:nvPicPr>
                      <p:cNvPr id="0" name=""/>
                      <p:cNvPicPr/>
                      <p:nvPr/>
                    </p:nvPicPr>
                    <p:blipFill>
                      <a:blip r:embed="rId4"/>
                      <a:stretch>
                        <a:fillRect/>
                      </a:stretch>
                    </p:blipFill>
                    <p:spPr>
                      <a:xfrm>
                        <a:off x="6854310" y="2517803"/>
                        <a:ext cx="4186881" cy="2228648"/>
                      </a:xfrm>
                      <a:prstGeom prst="rect">
                        <a:avLst/>
                      </a:prstGeom>
                    </p:spPr>
                  </p:pic>
                </p:oleObj>
              </mc:Fallback>
            </mc:AlternateContent>
          </a:graphicData>
        </a:graphic>
      </p:graphicFrame>
      <p:sp>
        <p:nvSpPr>
          <p:cNvPr id="2" name="Tytuł 1"/>
          <p:cNvSpPr>
            <a:spLocks noGrp="1"/>
          </p:cNvSpPr>
          <p:nvPr>
            <p:ph type="title"/>
          </p:nvPr>
        </p:nvSpPr>
        <p:spPr>
          <a:xfrm>
            <a:off x="1492529" y="282001"/>
            <a:ext cx="10515600" cy="1325563"/>
          </a:xfrm>
        </p:spPr>
        <p:txBody>
          <a:bodyPr/>
          <a:lstStyle/>
          <a:p>
            <a:r>
              <a:rPr lang="pl-PL" b="1" dirty="0"/>
              <a:t>Punkty nawiązania i kierunki świata</a:t>
            </a:r>
            <a:endParaRPr lang="pl-PL" dirty="0"/>
          </a:p>
        </p:txBody>
      </p:sp>
      <p:sp>
        <p:nvSpPr>
          <p:cNvPr id="3" name="Symbol zastępczy zawartości 2"/>
          <p:cNvSpPr>
            <a:spLocks noGrp="1"/>
          </p:cNvSpPr>
          <p:nvPr>
            <p:ph idx="1"/>
          </p:nvPr>
        </p:nvSpPr>
        <p:spPr>
          <a:xfrm>
            <a:off x="838200" y="5358202"/>
            <a:ext cx="10515600" cy="796492"/>
          </a:xfrm>
        </p:spPr>
        <p:txBody>
          <a:bodyPr>
            <a:noAutofit/>
          </a:bodyPr>
          <a:lstStyle/>
          <a:p>
            <a:pPr marL="0" indent="0">
              <a:buNone/>
            </a:pPr>
            <a:r>
              <a:rPr lang="pl-PL" sz="1800" dirty="0"/>
              <a:t>Na mapie powinny znajdować się przynajmniej trzy jawne punkty nawiązania, zaznaczone także w kratkach itinerera. Jeżeli zabłądzimy, zawsze możemy je zlokalizować i kontynuować dalszą jazdę od określonego miejsca, wg kolejnych poleceń itinerera.</a:t>
            </a:r>
          </a:p>
        </p:txBody>
      </p:sp>
      <p:graphicFrame>
        <p:nvGraphicFramePr>
          <p:cNvPr id="4" name="Obiekt 3"/>
          <p:cNvGraphicFramePr>
            <a:graphicFrameLocks noChangeAspect="1"/>
          </p:cNvGraphicFramePr>
          <p:nvPr>
            <p:extLst>
              <p:ext uri="{D42A27DB-BD31-4B8C-83A1-F6EECF244321}">
                <p14:modId xmlns:p14="http://schemas.microsoft.com/office/powerpoint/2010/main" val="324924755"/>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21840" name="CorelDRAW" r:id="rId5" imgW="3031404" imgH="4466950" progId="CorelDraw.Graphic.17">
                  <p:embed/>
                </p:oleObj>
              </mc:Choice>
              <mc:Fallback>
                <p:oleObj name="CorelDRAW" r:id="rId5" imgW="3031404" imgH="4466950" progId="CorelDraw.Graphic.17">
                  <p:embed/>
                  <p:pic>
                    <p:nvPicPr>
                      <p:cNvPr id="0" name=""/>
                      <p:cNvPicPr/>
                      <p:nvPr/>
                    </p:nvPicPr>
                    <p:blipFill>
                      <a:blip r:embed="rId6"/>
                      <a:stretch>
                        <a:fillRect/>
                      </a:stretch>
                    </p:blipFill>
                    <p:spPr>
                      <a:xfrm>
                        <a:off x="230360" y="122882"/>
                        <a:ext cx="607840" cy="895529"/>
                      </a:xfrm>
                      <a:prstGeom prst="rect">
                        <a:avLst/>
                      </a:prstGeom>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741504091"/>
              </p:ext>
            </p:extLst>
          </p:nvPr>
        </p:nvGraphicFramePr>
        <p:xfrm>
          <a:off x="2270793" y="2372253"/>
          <a:ext cx="2882337" cy="2312699"/>
        </p:xfrm>
        <a:graphic>
          <a:graphicData uri="http://schemas.openxmlformats.org/presentationml/2006/ole">
            <mc:AlternateContent xmlns:mc="http://schemas.openxmlformats.org/markup-compatibility/2006">
              <mc:Choice xmlns:v="urn:schemas-microsoft-com:vml" Requires="v">
                <p:oleObj spid="_x0000_s21841" name="CorelDRAW" r:id="rId7" imgW="6298349" imgH="5053549" progId="CorelDraw.Graphic.17">
                  <p:embed/>
                </p:oleObj>
              </mc:Choice>
              <mc:Fallback>
                <p:oleObj name="CorelDRAW" r:id="rId7" imgW="6298349" imgH="5053549" progId="CorelDraw.Graphic.17">
                  <p:embed/>
                  <p:pic>
                    <p:nvPicPr>
                      <p:cNvPr id="0" name=""/>
                      <p:cNvPicPr/>
                      <p:nvPr/>
                    </p:nvPicPr>
                    <p:blipFill>
                      <a:blip r:embed="rId8"/>
                      <a:stretch>
                        <a:fillRect/>
                      </a:stretch>
                    </p:blipFill>
                    <p:spPr>
                      <a:xfrm>
                        <a:off x="2270793" y="2372253"/>
                        <a:ext cx="2882337" cy="2312699"/>
                      </a:xfrm>
                      <a:prstGeom prst="rect">
                        <a:avLst/>
                      </a:prstGeom>
                    </p:spPr>
                  </p:pic>
                </p:oleObj>
              </mc:Fallback>
            </mc:AlternateContent>
          </a:graphicData>
        </a:graphic>
      </p:graphicFrame>
      <p:pic>
        <p:nvPicPr>
          <p:cNvPr id="9" name="Obraz 8"/>
          <p:cNvPicPr>
            <a:picLocks noChangeAspect="1"/>
          </p:cNvPicPr>
          <p:nvPr/>
        </p:nvPicPr>
        <p:blipFill>
          <a:blip r:embed="rId9"/>
          <a:stretch>
            <a:fillRect/>
          </a:stretch>
        </p:blipFill>
        <p:spPr>
          <a:xfrm>
            <a:off x="6184557" y="1686753"/>
            <a:ext cx="982362" cy="1223979"/>
          </a:xfrm>
          <a:prstGeom prst="rect">
            <a:avLst/>
          </a:prstGeom>
        </p:spPr>
      </p:pic>
      <p:sp>
        <p:nvSpPr>
          <p:cNvPr id="11" name="pole tekstowe 10"/>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7" name="Obraz 6"/>
          <p:cNvPicPr>
            <a:picLocks noChangeAspect="1"/>
          </p:cNvPicPr>
          <p:nvPr/>
        </p:nvPicPr>
        <p:blipFill>
          <a:blip r:embed="rId10"/>
          <a:stretch>
            <a:fillRect/>
          </a:stretch>
        </p:blipFill>
        <p:spPr>
          <a:xfrm>
            <a:off x="926757" y="1977548"/>
            <a:ext cx="982362" cy="1216108"/>
          </a:xfrm>
          <a:prstGeom prst="rect">
            <a:avLst/>
          </a:prstGeom>
        </p:spPr>
      </p:pic>
      <p:sp>
        <p:nvSpPr>
          <p:cNvPr id="6" name="Prostokąt 5"/>
          <p:cNvSpPr/>
          <p:nvPr/>
        </p:nvSpPr>
        <p:spPr>
          <a:xfrm>
            <a:off x="1150809" y="3241141"/>
            <a:ext cx="1212145" cy="344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Obraz 11" descr="Obraz zawierający rysunek&#10;&#10;Opis wygenerowany automatycznie">
            <a:extLst>
              <a:ext uri="{FF2B5EF4-FFF2-40B4-BE49-F238E27FC236}">
                <a16:creationId xmlns:a16="http://schemas.microsoft.com/office/drawing/2014/main" id="{07E890C8-7A25-4161-9469-81194DA6E11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2053018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p:cNvGraphicFramePr>
            <a:graphicFrameLocks noChangeAspect="1"/>
          </p:cNvGraphicFramePr>
          <p:nvPr>
            <p:extLst>
              <p:ext uri="{D42A27DB-BD31-4B8C-83A1-F6EECF244321}">
                <p14:modId xmlns:p14="http://schemas.microsoft.com/office/powerpoint/2010/main" val="1338059929"/>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9634" name="CorelDRAW" r:id="rId3" imgW="3031404" imgH="4466950" progId="CorelDraw.Graphic.17">
                  <p:embed/>
                </p:oleObj>
              </mc:Choice>
              <mc:Fallback>
                <p:oleObj name="CorelDRAW" r:id="rId3" imgW="3031404" imgH="4466950" progId="CorelDraw.Graphic.17">
                  <p:embed/>
                  <p:pic>
                    <p:nvPicPr>
                      <p:cNvPr id="0" name=""/>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8" name="Prostokąt 7"/>
          <p:cNvSpPr/>
          <p:nvPr/>
        </p:nvSpPr>
        <p:spPr>
          <a:xfrm>
            <a:off x="1093515" y="418339"/>
            <a:ext cx="9226376" cy="1938992"/>
          </a:xfrm>
          <a:prstGeom prst="rect">
            <a:avLst/>
          </a:prstGeom>
          <a:noFill/>
        </p:spPr>
        <p:txBody>
          <a:bodyPr wrap="square" lIns="91440" tIns="45720" rIns="91440" bIns="45720">
            <a:spAutoFit/>
          </a:bodyPr>
          <a:lstStyle/>
          <a:p>
            <a:pPr algn="ctr"/>
            <a:r>
              <a:rPr lang="pl-PL" sz="12000" b="0" cap="none" spc="0" dirty="0">
                <a:ln w="0"/>
                <a:solidFill>
                  <a:srgbClr val="C00000"/>
                </a:solidFill>
                <a:effectLst>
                  <a:reflection blurRad="6350" stA="53000" endA="300" endPos="35500" dir="5400000" sy="-90000" algn="bl" rotWithShape="0"/>
                </a:effectLst>
                <a:latin typeface="Berlin Sans FB Demi" panose="020E0802020502020306" pitchFamily="34" charset="0"/>
              </a:rPr>
              <a:t>PYTANIA?</a:t>
            </a:r>
          </a:p>
        </p:txBody>
      </p:sp>
      <p:sp>
        <p:nvSpPr>
          <p:cNvPr id="7" name="pole tekstowe 6"/>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6" name="Obraz 5" descr="Obraz zawierający rysunek&#10;&#10;Opis wygenerowany automatycznie">
            <a:extLst>
              <a:ext uri="{FF2B5EF4-FFF2-40B4-BE49-F238E27FC236}">
                <a16:creationId xmlns:a16="http://schemas.microsoft.com/office/drawing/2014/main" id="{E9907E6B-2270-4EF7-AF7D-F733FC1A25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
        <p:nvSpPr>
          <p:cNvPr id="2" name="pole tekstowe 1">
            <a:extLst>
              <a:ext uri="{FF2B5EF4-FFF2-40B4-BE49-F238E27FC236}">
                <a16:creationId xmlns:a16="http://schemas.microsoft.com/office/drawing/2014/main" id="{8ABC61E6-A33E-4EF6-9381-48FB74249B77}"/>
              </a:ext>
            </a:extLst>
          </p:cNvPr>
          <p:cNvSpPr txBox="1"/>
          <p:nvPr/>
        </p:nvSpPr>
        <p:spPr>
          <a:xfrm>
            <a:off x="1690255" y="3429000"/>
            <a:ext cx="8645236" cy="2062103"/>
          </a:xfrm>
          <a:prstGeom prst="rect">
            <a:avLst/>
          </a:prstGeom>
          <a:noFill/>
        </p:spPr>
        <p:txBody>
          <a:bodyPr wrap="square" rtlCol="0">
            <a:spAutoFit/>
          </a:bodyPr>
          <a:lstStyle/>
          <a:p>
            <a:pPr algn="ctr"/>
            <a:r>
              <a:rPr lang="pl-PL" sz="3200" b="1" dirty="0"/>
              <a:t>Chcesz wiedzieć więcej? </a:t>
            </a:r>
            <a:br>
              <a:rPr lang="pl-PL" sz="3200" b="1" dirty="0"/>
            </a:br>
            <a:r>
              <a:rPr lang="pl-PL" sz="3200" b="1" dirty="0"/>
              <a:t>Zapraszamy do lektury „Tajemnic Nawigacji”.</a:t>
            </a:r>
          </a:p>
          <a:p>
            <a:pPr algn="ctr"/>
            <a:r>
              <a:rPr lang="pl-PL" sz="3200" dirty="0"/>
              <a:t> </a:t>
            </a:r>
            <a:endParaRPr lang="pl-PL" sz="3200" dirty="0">
              <a:hlinkClick r:id="rId6"/>
            </a:endParaRPr>
          </a:p>
          <a:p>
            <a:pPr algn="ctr"/>
            <a:r>
              <a:rPr lang="pl-PL" sz="3200" dirty="0">
                <a:hlinkClick r:id="rId6"/>
              </a:rPr>
              <a:t>https://www.pzm.pl/tajemnice-nawigacji-2019</a:t>
            </a:r>
            <a:endParaRPr lang="pl-PL" sz="3200" dirty="0"/>
          </a:p>
        </p:txBody>
      </p:sp>
    </p:spTree>
    <p:extLst>
      <p:ext uri="{BB962C8B-B14F-4D97-AF65-F5344CB8AC3E}">
        <p14:creationId xmlns:p14="http://schemas.microsoft.com/office/powerpoint/2010/main" val="3182490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iekt 3"/>
          <p:cNvGraphicFramePr>
            <a:graphicFrameLocks noChangeAspect="1"/>
          </p:cNvGraphicFramePr>
          <p:nvPr>
            <p:extLst>
              <p:ext uri="{D42A27DB-BD31-4B8C-83A1-F6EECF244321}">
                <p14:modId xmlns:p14="http://schemas.microsoft.com/office/powerpoint/2010/main" val="1049674578"/>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14566" name="CorelDRAW" r:id="rId4" imgW="3031404" imgH="4466950" progId="CorelDraw.Graphic.17">
                  <p:embed/>
                </p:oleObj>
              </mc:Choice>
              <mc:Fallback>
                <p:oleObj name="CorelDRAW" r:id="rId4" imgW="3031404" imgH="4466950" progId="CorelDraw.Graphic.17">
                  <p:embed/>
                  <p:pic>
                    <p:nvPicPr>
                      <p:cNvPr id="0" name=""/>
                      <p:cNvPicPr/>
                      <p:nvPr/>
                    </p:nvPicPr>
                    <p:blipFill>
                      <a:blip r:embed="rId5"/>
                      <a:stretch>
                        <a:fillRect/>
                      </a:stretch>
                    </p:blipFill>
                    <p:spPr>
                      <a:xfrm>
                        <a:off x="230360" y="122882"/>
                        <a:ext cx="607840" cy="895529"/>
                      </a:xfrm>
                      <a:prstGeom prst="rect">
                        <a:avLst/>
                      </a:prstGeom>
                    </p:spPr>
                  </p:pic>
                </p:oleObj>
              </mc:Fallback>
            </mc:AlternateContent>
          </a:graphicData>
        </a:graphic>
      </p:graphicFrame>
      <p:sp>
        <p:nvSpPr>
          <p:cNvPr id="8" name="Prostokąt 7"/>
          <p:cNvSpPr/>
          <p:nvPr/>
        </p:nvSpPr>
        <p:spPr>
          <a:xfrm>
            <a:off x="971034" y="889002"/>
            <a:ext cx="10149016" cy="4832092"/>
          </a:xfrm>
          <a:prstGeom prst="rect">
            <a:avLst/>
          </a:prstGeom>
          <a:noFill/>
        </p:spPr>
        <p:txBody>
          <a:bodyPr wrap="square" lIns="91440" tIns="45720" rIns="91440" bIns="45720">
            <a:spAutoFit/>
          </a:bodyPr>
          <a:lstStyle/>
          <a:p>
            <a:pPr algn="ctr"/>
            <a:r>
              <a:rPr lang="pl-PL" sz="5400" b="0" cap="none" spc="0" dirty="0">
                <a:ln w="0"/>
                <a:solidFill>
                  <a:srgbClr val="C00000"/>
                </a:solidFill>
                <a:effectLst>
                  <a:reflection blurRad="6350" stA="53000" endA="300" endPos="35500" dir="5400000" sy="-90000" algn="bl" rotWithShape="0"/>
                </a:effectLst>
                <a:latin typeface="Walbaum Display Heavy" panose="020B0604020202020204" pitchFamily="18" charset="0"/>
              </a:rPr>
              <a:t>Do zobaczenia</a:t>
            </a:r>
            <a:br>
              <a:rPr lang="pl-PL" sz="5400" b="0" cap="none" spc="0" dirty="0">
                <a:ln w="0"/>
                <a:solidFill>
                  <a:srgbClr val="C00000"/>
                </a:solidFill>
                <a:effectLst>
                  <a:reflection blurRad="6350" stA="53000" endA="300" endPos="35500" dir="5400000" sy="-90000" algn="bl" rotWithShape="0"/>
                </a:effectLst>
                <a:latin typeface="Walbaum Display Heavy" panose="020B0604020202020204" pitchFamily="18" charset="0"/>
              </a:rPr>
            </a:br>
            <a:r>
              <a:rPr lang="pl-PL" sz="5400" b="0" cap="none" spc="0" dirty="0">
                <a:ln w="0"/>
                <a:solidFill>
                  <a:srgbClr val="C00000"/>
                </a:solidFill>
                <a:effectLst>
                  <a:reflection blurRad="6350" stA="53000" endA="300" endPos="35500" dir="5400000" sy="-90000" algn="bl" rotWithShape="0"/>
                </a:effectLst>
                <a:latin typeface="Walbaum Display Heavy" panose="020B0604020202020204" pitchFamily="18" charset="0"/>
              </a:rPr>
              <a:t>na</a:t>
            </a:r>
            <a:br>
              <a:rPr lang="pl-PL" sz="5400" b="0" cap="none" spc="0" dirty="0">
                <a:ln w="0"/>
                <a:solidFill>
                  <a:srgbClr val="C00000"/>
                </a:solidFill>
                <a:effectLst>
                  <a:reflection blurRad="6350" stA="53000" endA="300" endPos="35500" dir="5400000" sy="-90000" algn="bl" rotWithShape="0"/>
                </a:effectLst>
                <a:latin typeface="Walbaum Display Heavy" panose="020B0604020202020204" pitchFamily="18" charset="0"/>
              </a:rPr>
            </a:br>
            <a:r>
              <a:rPr lang="pl-PL" sz="8800" b="0" cap="none" spc="0" dirty="0">
                <a:ln w="0"/>
                <a:solidFill>
                  <a:srgbClr val="C00000"/>
                </a:solidFill>
                <a:effectLst>
                  <a:reflection blurRad="6350" stA="53000" endA="300" endPos="35500" dir="5400000" sy="-90000" algn="bl" rotWithShape="0"/>
                </a:effectLst>
                <a:latin typeface="Walbaum Display Heavy" panose="020B0604020202020204" pitchFamily="18" charset="0"/>
              </a:rPr>
              <a:t>MECIE!</a:t>
            </a:r>
          </a:p>
          <a:p>
            <a:pPr algn="ctr"/>
            <a:r>
              <a:rPr lang="pl-PL" sz="6000" dirty="0">
                <a:ln w="0"/>
                <a:solidFill>
                  <a:srgbClr val="C00000"/>
                </a:solidFill>
                <a:effectLst>
                  <a:reflection blurRad="6350" stA="53000" endA="300" endPos="35500" dir="5400000" sy="-90000" algn="bl" rotWithShape="0"/>
                </a:effectLst>
                <a:latin typeface="Walbaum Display Heavy" panose="020B0604020202020204" pitchFamily="18" charset="0"/>
              </a:rPr>
              <a:t>Powodzenia</a:t>
            </a:r>
            <a:r>
              <a:rPr lang="pl-PL" sz="10000" dirty="0">
                <a:ln w="0"/>
                <a:solidFill>
                  <a:srgbClr val="C00000"/>
                </a:solidFill>
                <a:effectLst>
                  <a:reflection blurRad="6350" stA="53000" endA="300" endPos="35500" dir="5400000" sy="-90000" algn="bl" rotWithShape="0"/>
                </a:effectLst>
                <a:latin typeface="Walbaum Display Heavy" panose="020B0604020202020204" pitchFamily="18" charset="0"/>
              </a:rPr>
              <a:t>!</a:t>
            </a:r>
            <a:endParaRPr lang="pl-PL" sz="10000" b="0" cap="none" spc="0" dirty="0">
              <a:ln w="0"/>
              <a:solidFill>
                <a:srgbClr val="C00000"/>
              </a:solidFill>
              <a:effectLst>
                <a:reflection blurRad="6350" stA="53000" endA="300" endPos="35500" dir="5400000" sy="-90000" algn="bl" rotWithShape="0"/>
              </a:effectLst>
              <a:latin typeface="Walbaum Display Heavy" panose="020B0604020202020204" pitchFamily="18" charset="0"/>
            </a:endParaRPr>
          </a:p>
        </p:txBody>
      </p:sp>
      <p:sp>
        <p:nvSpPr>
          <p:cNvPr id="7" name="pole tekstowe 6"/>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6" name="Obraz 5" descr="Obraz zawierający rysunek&#10;&#10;Opis wygenerowany automatycznie">
            <a:extLst>
              <a:ext uri="{FF2B5EF4-FFF2-40B4-BE49-F238E27FC236}">
                <a16:creationId xmlns:a16="http://schemas.microsoft.com/office/drawing/2014/main" id="{36314CCC-90C5-420D-A677-809AD6B80D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2766669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2631" y="365125"/>
            <a:ext cx="10515600" cy="1325563"/>
          </a:xfrm>
        </p:spPr>
        <p:txBody>
          <a:bodyPr/>
          <a:lstStyle/>
          <a:p>
            <a:r>
              <a:rPr lang="pl-PL" b="1" dirty="0"/>
              <a:t>Próby SZ</a:t>
            </a:r>
          </a:p>
        </p:txBody>
      </p:sp>
      <p:graphicFrame>
        <p:nvGraphicFramePr>
          <p:cNvPr id="5" name="Obiekt 4"/>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24728" name="CorelDRAW" r:id="rId3" imgW="3031404" imgH="4466950" progId="CorelDraw.Graphic.17">
                  <p:embed/>
                </p:oleObj>
              </mc:Choice>
              <mc:Fallback>
                <p:oleObj name="CorelDRAW" r:id="rId3" imgW="3031404" imgH="4466950" progId="CorelDraw.Graphic.17">
                  <p:embed/>
                  <p:pic>
                    <p:nvPicPr>
                      <p:cNvPr id="5" name="Obiekt 4"/>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3" name="Symbol zastępczy zawartości 2"/>
          <p:cNvSpPr>
            <a:spLocks noGrp="1"/>
          </p:cNvSpPr>
          <p:nvPr>
            <p:ph idx="1"/>
          </p:nvPr>
        </p:nvSpPr>
        <p:spPr>
          <a:xfrm>
            <a:off x="1082631" y="1825625"/>
            <a:ext cx="4539143" cy="4351338"/>
          </a:xfrm>
        </p:spPr>
        <p:txBody>
          <a:bodyPr>
            <a:normAutofit/>
          </a:bodyPr>
          <a:lstStyle/>
          <a:p>
            <a:pPr marL="0" indent="0">
              <a:buNone/>
            </a:pPr>
            <a:r>
              <a:rPr lang="pl-PL" dirty="0"/>
              <a:t>Próby sprawności kierowania pojazdem</a:t>
            </a:r>
          </a:p>
          <a:p>
            <a:r>
              <a:rPr lang="pl-PL" dirty="0"/>
              <a:t>Przeprowadzane na wyłączonym z ruchu placu</a:t>
            </a:r>
          </a:p>
          <a:p>
            <a:r>
              <a:rPr lang="pl-PL" dirty="0"/>
              <a:t>Start i Meta - sędziowie</a:t>
            </a:r>
          </a:p>
          <a:p>
            <a:r>
              <a:rPr lang="pl-PL" dirty="0"/>
              <a:t>Poruszanie się zgodnie ze schematem</a:t>
            </a:r>
          </a:p>
          <a:p>
            <a:r>
              <a:rPr lang="pl-PL" dirty="0"/>
              <a:t>Pomylenie trasy – taryfa</a:t>
            </a:r>
          </a:p>
          <a:p>
            <a:r>
              <a:rPr lang="pl-PL" dirty="0"/>
              <a:t>Kara za potrącenie słupków</a:t>
            </a:r>
          </a:p>
          <a:p>
            <a:endParaRPr lang="pl-PL" dirty="0"/>
          </a:p>
        </p:txBody>
      </p:sp>
      <p:pic>
        <p:nvPicPr>
          <p:cNvPr id="4" name="Obraz 3"/>
          <p:cNvPicPr>
            <a:picLocks noChangeAspect="1"/>
          </p:cNvPicPr>
          <p:nvPr/>
        </p:nvPicPr>
        <p:blipFill>
          <a:blip r:embed="rId5"/>
          <a:stretch>
            <a:fillRect/>
          </a:stretch>
        </p:blipFill>
        <p:spPr>
          <a:xfrm>
            <a:off x="5671261" y="278820"/>
            <a:ext cx="4680445" cy="6097267"/>
          </a:xfrm>
          <a:prstGeom prst="rect">
            <a:avLst/>
          </a:prstGeom>
        </p:spPr>
      </p:pic>
      <p:sp>
        <p:nvSpPr>
          <p:cNvPr id="8" name="pole tekstowe 7"/>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9" name="Obraz 8" descr="Obraz zawierający rysunek&#10;&#10;Opis wygenerowany automatycznie">
            <a:extLst>
              <a:ext uri="{FF2B5EF4-FFF2-40B4-BE49-F238E27FC236}">
                <a16:creationId xmlns:a16="http://schemas.microsoft.com/office/drawing/2014/main" id="{53A07114-35A1-4FD1-A2E5-CF68110FB0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3047651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11" descr="http://tapety.joe.pl/tapeta/pojazdy/samochody/srebrne-auto-widziane-z-go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958397" y="1514312"/>
            <a:ext cx="4907987" cy="368099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118843" y="365125"/>
            <a:ext cx="10515600" cy="1325563"/>
          </a:xfrm>
        </p:spPr>
        <p:txBody>
          <a:bodyPr/>
          <a:lstStyle/>
          <a:p>
            <a:r>
              <a:rPr lang="pl-PL" b="1" dirty="0"/>
              <a:t>Próby SZ</a:t>
            </a:r>
          </a:p>
        </p:txBody>
      </p:sp>
      <p:graphicFrame>
        <p:nvGraphicFramePr>
          <p:cNvPr id="5" name="Obiekt 4"/>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32886" name="CorelDRAW" r:id="rId4" imgW="3031404" imgH="4466950" progId="CorelDraw.Graphic.17">
                  <p:embed/>
                </p:oleObj>
              </mc:Choice>
              <mc:Fallback>
                <p:oleObj name="CorelDRAW" r:id="rId4" imgW="3031404" imgH="4466950" progId="CorelDraw.Graphic.17">
                  <p:embed/>
                  <p:pic>
                    <p:nvPicPr>
                      <p:cNvPr id="5" name="Obiekt 4"/>
                      <p:cNvPicPr/>
                      <p:nvPr/>
                    </p:nvPicPr>
                    <p:blipFill>
                      <a:blip r:embed="rId5"/>
                      <a:stretch>
                        <a:fillRect/>
                      </a:stretch>
                    </p:blipFill>
                    <p:spPr>
                      <a:xfrm>
                        <a:off x="230360" y="122882"/>
                        <a:ext cx="607840" cy="895529"/>
                      </a:xfrm>
                      <a:prstGeom prst="rect">
                        <a:avLst/>
                      </a:prstGeom>
                    </p:spPr>
                  </p:pic>
                </p:oleObj>
              </mc:Fallback>
            </mc:AlternateContent>
          </a:graphicData>
        </a:graphic>
      </p:graphicFrame>
      <p:sp>
        <p:nvSpPr>
          <p:cNvPr id="3" name="Symbol zastępczy zawartości 2"/>
          <p:cNvSpPr>
            <a:spLocks noGrp="1"/>
          </p:cNvSpPr>
          <p:nvPr>
            <p:ph idx="1"/>
          </p:nvPr>
        </p:nvSpPr>
        <p:spPr>
          <a:xfrm>
            <a:off x="1118843" y="1825625"/>
            <a:ext cx="10515600" cy="4351338"/>
          </a:xfrm>
        </p:spPr>
        <p:txBody>
          <a:bodyPr>
            <a:normAutofit/>
          </a:bodyPr>
          <a:lstStyle/>
          <a:p>
            <a:r>
              <a:rPr lang="pl-PL" dirty="0"/>
              <a:t>Start z linii – linia przebiega inaczej niż</a:t>
            </a:r>
            <a:br>
              <a:rPr lang="pl-PL" dirty="0"/>
            </a:br>
            <a:r>
              <a:rPr lang="pl-PL" dirty="0"/>
              <a:t>w sporcie, nie po obrysie a na wysokości</a:t>
            </a:r>
            <a:br>
              <a:rPr lang="pl-PL" dirty="0"/>
            </a:br>
            <a:r>
              <a:rPr lang="pl-PL" dirty="0"/>
              <a:t>przedniej osi</a:t>
            </a:r>
          </a:p>
          <a:p>
            <a:r>
              <a:rPr lang="pl-PL" dirty="0"/>
              <a:t>Odliczanie od 5,4… - ruszenie przed START</a:t>
            </a:r>
            <a:br>
              <a:rPr lang="pl-PL" dirty="0"/>
            </a:br>
            <a:r>
              <a:rPr lang="pl-PL" dirty="0"/>
              <a:t>karane jako falstart</a:t>
            </a:r>
          </a:p>
          <a:p>
            <a:endParaRPr lang="pl-PL" dirty="0"/>
          </a:p>
        </p:txBody>
      </p:sp>
      <p:pic>
        <p:nvPicPr>
          <p:cNvPr id="16" name="Picture 8" descr="http://www.rmfilipowicz.pl/images/mitsubishi-lancer-sedan-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107" y="4766429"/>
            <a:ext cx="3667388" cy="1410534"/>
          </a:xfrm>
          <a:prstGeom prst="rect">
            <a:avLst/>
          </a:prstGeom>
          <a:noFill/>
          <a:extLst>
            <a:ext uri="{909E8E84-426E-40DD-AFC4-6F175D3DCCD1}">
              <a14:hiddenFill xmlns:a14="http://schemas.microsoft.com/office/drawing/2010/main">
                <a:solidFill>
                  <a:srgbClr val="FFFFFF"/>
                </a:solidFill>
              </a14:hiddenFill>
            </a:ext>
          </a:extLst>
        </p:spPr>
      </p:pic>
      <p:pic>
        <p:nvPicPr>
          <p:cNvPr id="18" name="Obraz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970061" y="4914009"/>
            <a:ext cx="858777" cy="1418164"/>
          </a:xfrm>
          <a:prstGeom prst="rect">
            <a:avLst/>
          </a:prstGeom>
        </p:spPr>
      </p:pic>
      <p:pic>
        <p:nvPicPr>
          <p:cNvPr id="19" name="Obraz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894087" y="1116543"/>
            <a:ext cx="858777" cy="1418164"/>
          </a:xfrm>
          <a:prstGeom prst="rect">
            <a:avLst/>
          </a:prstGeom>
        </p:spPr>
      </p:pic>
      <p:pic>
        <p:nvPicPr>
          <p:cNvPr id="20" name="Obraz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236013" y="1066248"/>
            <a:ext cx="858777" cy="1418164"/>
          </a:xfrm>
          <a:prstGeom prst="rect">
            <a:avLst/>
          </a:prstGeom>
        </p:spPr>
      </p:pic>
      <p:cxnSp>
        <p:nvCxnSpPr>
          <p:cNvPr id="22" name="Łącznik prosty 21"/>
          <p:cNvCxnSpPr/>
          <p:nvPr/>
        </p:nvCxnSpPr>
        <p:spPr>
          <a:xfrm>
            <a:off x="8323475" y="2369269"/>
            <a:ext cx="2447989"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3" name="pole tekstowe 12"/>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4" name="Obraz 13" descr="Obraz zawierający rysunek&#10;&#10;Opis wygenerowany automatycznie">
            <a:extLst>
              <a:ext uri="{FF2B5EF4-FFF2-40B4-BE49-F238E27FC236}">
                <a16:creationId xmlns:a16="http://schemas.microsoft.com/office/drawing/2014/main" id="{1D116BCB-CA33-4298-A6FE-8A10486F92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3155310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descr="http://tapety.joe.pl/tapeta/pojazdy/samochody/srebrne-auto-widziane-z-go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6371969" y="865716"/>
            <a:ext cx="4440470" cy="3330352"/>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1589632" y="1825625"/>
            <a:ext cx="10515600" cy="4351338"/>
          </a:xfrm>
        </p:spPr>
        <p:txBody>
          <a:bodyPr>
            <a:normAutofit lnSpcReduction="10000"/>
          </a:bodyPr>
          <a:lstStyle/>
          <a:p>
            <a:endParaRPr lang="pl-PL" dirty="0"/>
          </a:p>
          <a:p>
            <a:endParaRPr lang="pl-PL" dirty="0"/>
          </a:p>
          <a:p>
            <a:endParaRPr lang="pl-PL" dirty="0"/>
          </a:p>
          <a:p>
            <a:endParaRPr lang="pl-PL" dirty="0"/>
          </a:p>
          <a:p>
            <a:endParaRPr lang="pl-PL" dirty="0"/>
          </a:p>
          <a:p>
            <a:r>
              <a:rPr lang="pl-PL" dirty="0"/>
              <a:t>Meta – linia słupków między osiami, bezwzględne zatrzymanie pojazdu (zatrzymanie czasu w momencie odbicia amortyzatorów)</a:t>
            </a:r>
          </a:p>
          <a:p>
            <a:r>
              <a:rPr lang="pl-PL" dirty="0"/>
              <a:t>Punkty karne</a:t>
            </a:r>
          </a:p>
          <a:p>
            <a:r>
              <a:rPr lang="pl-PL" dirty="0"/>
              <a:t>Zasady liczenia</a:t>
            </a:r>
          </a:p>
        </p:txBody>
      </p:sp>
      <p:sp>
        <p:nvSpPr>
          <p:cNvPr id="2" name="Tytuł 1"/>
          <p:cNvSpPr>
            <a:spLocks noGrp="1"/>
          </p:cNvSpPr>
          <p:nvPr>
            <p:ph type="title"/>
          </p:nvPr>
        </p:nvSpPr>
        <p:spPr>
          <a:xfrm>
            <a:off x="1589632" y="365125"/>
            <a:ext cx="10515600" cy="1325563"/>
          </a:xfrm>
        </p:spPr>
        <p:txBody>
          <a:bodyPr/>
          <a:lstStyle/>
          <a:p>
            <a:r>
              <a:rPr lang="pl-PL" b="1" dirty="0"/>
              <a:t>Próby SZ</a:t>
            </a:r>
          </a:p>
        </p:txBody>
      </p:sp>
      <p:graphicFrame>
        <p:nvGraphicFramePr>
          <p:cNvPr id="5" name="Obiekt 4"/>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27799" name="CorelDRAW" r:id="rId4" imgW="3031404" imgH="4466950" progId="CorelDraw.Graphic.17">
                  <p:embed/>
                </p:oleObj>
              </mc:Choice>
              <mc:Fallback>
                <p:oleObj name="CorelDRAW" r:id="rId4" imgW="3031404" imgH="4466950" progId="CorelDraw.Graphic.17">
                  <p:embed/>
                  <p:pic>
                    <p:nvPicPr>
                      <p:cNvPr id="5" name="Obiekt 4"/>
                      <p:cNvPicPr/>
                      <p:nvPr/>
                    </p:nvPicPr>
                    <p:blipFill>
                      <a:blip r:embed="rId5"/>
                      <a:stretch>
                        <a:fillRect/>
                      </a:stretch>
                    </p:blipFill>
                    <p:spPr>
                      <a:xfrm>
                        <a:off x="230360" y="122882"/>
                        <a:ext cx="607840" cy="895529"/>
                      </a:xfrm>
                      <a:prstGeom prst="rect">
                        <a:avLst/>
                      </a:prstGeom>
                    </p:spPr>
                  </p:pic>
                </p:oleObj>
              </mc:Fallback>
            </mc:AlternateContent>
          </a:graphicData>
        </a:graphic>
      </p:graphicFrame>
      <p:pic>
        <p:nvPicPr>
          <p:cNvPr id="27656" name="Picture 8" descr="http://www.rmfilipowicz.pl/images/mitsubishi-lancer-sedan-0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8612" y="1825625"/>
            <a:ext cx="3667388" cy="1410534"/>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832917" y="2273416"/>
            <a:ext cx="858777" cy="1418164"/>
          </a:xfrm>
          <a:prstGeom prst="rect">
            <a:avLst/>
          </a:prstGeom>
        </p:spPr>
      </p:pic>
      <p:pic>
        <p:nvPicPr>
          <p:cNvPr id="16" name="Obraz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070916" y="1519806"/>
            <a:ext cx="858777" cy="1418164"/>
          </a:xfrm>
          <a:prstGeom prst="rect">
            <a:avLst/>
          </a:prstGeom>
        </p:spPr>
      </p:pic>
      <p:pic>
        <p:nvPicPr>
          <p:cNvPr id="17" name="Obraz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695936" y="1577423"/>
            <a:ext cx="858777" cy="1418164"/>
          </a:xfrm>
          <a:prstGeom prst="rect">
            <a:avLst/>
          </a:prstGeom>
        </p:spPr>
      </p:pic>
      <p:cxnSp>
        <p:nvCxnSpPr>
          <p:cNvPr id="14" name="Łącznik prosty 13"/>
          <p:cNvCxnSpPr/>
          <p:nvPr/>
        </p:nvCxnSpPr>
        <p:spPr>
          <a:xfrm>
            <a:off x="7457813" y="2718033"/>
            <a:ext cx="2667699" cy="33556"/>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5" name="pole tekstowe 14"/>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18" name="Obraz 17" descr="Obraz zawierający rysunek&#10;&#10;Opis wygenerowany automatycznie">
            <a:extLst>
              <a:ext uri="{FF2B5EF4-FFF2-40B4-BE49-F238E27FC236}">
                <a16:creationId xmlns:a16="http://schemas.microsoft.com/office/drawing/2014/main" id="{11BFF9AD-2A2B-4248-AED2-460DFC21BE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88939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7616" y="120694"/>
            <a:ext cx="10515600" cy="1325563"/>
          </a:xfrm>
        </p:spPr>
        <p:txBody>
          <a:bodyPr/>
          <a:lstStyle/>
          <a:p>
            <a:r>
              <a:rPr lang="pl-PL" b="1" dirty="0"/>
              <a:t>START / PKC / META</a:t>
            </a:r>
          </a:p>
        </p:txBody>
      </p:sp>
      <p:graphicFrame>
        <p:nvGraphicFramePr>
          <p:cNvPr id="5" name="Obiekt 4"/>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26771" name="CorelDRAW" r:id="rId3" imgW="3031404" imgH="4466950" progId="CorelDraw.Graphic.17">
                  <p:embed/>
                </p:oleObj>
              </mc:Choice>
              <mc:Fallback>
                <p:oleObj name="CorelDRAW" r:id="rId3" imgW="3031404" imgH="4466950" progId="CorelDraw.Graphic.17">
                  <p:embed/>
                  <p:pic>
                    <p:nvPicPr>
                      <p:cNvPr id="5" name="Obiekt 4"/>
                      <p:cNvPicPr/>
                      <p:nvPr/>
                    </p:nvPicPr>
                    <p:blipFill>
                      <a:blip r:embed="rId4"/>
                      <a:stretch>
                        <a:fillRect/>
                      </a:stretch>
                    </p:blipFill>
                    <p:spPr>
                      <a:xfrm>
                        <a:off x="230360" y="122882"/>
                        <a:ext cx="607840" cy="895529"/>
                      </a:xfrm>
                      <a:prstGeom prst="rect">
                        <a:avLst/>
                      </a:prstGeom>
                    </p:spPr>
                  </p:pic>
                </p:oleObj>
              </mc:Fallback>
            </mc:AlternateContent>
          </a:graphicData>
        </a:graphic>
      </p:graphicFrame>
      <p:sp>
        <p:nvSpPr>
          <p:cNvPr id="3" name="Symbol zastępczy zawartości 2"/>
          <p:cNvSpPr>
            <a:spLocks noGrp="1"/>
          </p:cNvSpPr>
          <p:nvPr>
            <p:ph idx="1"/>
          </p:nvPr>
        </p:nvSpPr>
        <p:spPr>
          <a:xfrm>
            <a:off x="1417616" y="1237180"/>
            <a:ext cx="10515600" cy="4351338"/>
          </a:xfrm>
        </p:spPr>
        <p:txBody>
          <a:bodyPr/>
          <a:lstStyle/>
          <a:p>
            <a:r>
              <a:rPr lang="pl-PL" dirty="0"/>
              <a:t>Oznaczenie strefy</a:t>
            </a:r>
          </a:p>
          <a:p>
            <a:r>
              <a:rPr lang="pl-PL" dirty="0"/>
              <a:t>Zasady wjazdu na strefę – po przekroczeniu znaku początku strefy należy niezwłocznie udać się do sędziego</a:t>
            </a:r>
            <a:br>
              <a:rPr lang="pl-PL" dirty="0"/>
            </a:br>
            <a:r>
              <a:rPr lang="pl-PL" dirty="0"/>
              <a:t>W przypadku wystąpienia „kolejki” do PKC, w zadanym czasie wjazdu, pilot ma prawo przynieść sędziemu kartę drogową, po jej oddaniu samochód może przejechać przez strefę, z zachowaniem dużej ostrożności</a:t>
            </a:r>
          </a:p>
          <a:p>
            <a:r>
              <a:rPr lang="pl-PL" dirty="0"/>
              <a:t>Po zdaniu karty należy niezwłocznie opuścić strefę</a:t>
            </a:r>
          </a:p>
          <a:p>
            <a:endParaRPr lang="pl-PL" dirty="0"/>
          </a:p>
        </p:txBody>
      </p:sp>
      <p:pic>
        <p:nvPicPr>
          <p:cNvPr id="4" name="Obraz 3"/>
          <p:cNvPicPr>
            <a:picLocks noChangeAspect="1"/>
          </p:cNvPicPr>
          <p:nvPr/>
        </p:nvPicPr>
        <p:blipFill>
          <a:blip r:embed="rId5"/>
          <a:stretch>
            <a:fillRect/>
          </a:stretch>
        </p:blipFill>
        <p:spPr>
          <a:xfrm>
            <a:off x="1529827" y="4753727"/>
            <a:ext cx="8858250" cy="1600200"/>
          </a:xfrm>
          <a:prstGeom prst="rect">
            <a:avLst/>
          </a:prstGeom>
        </p:spPr>
      </p:pic>
      <p:sp>
        <p:nvSpPr>
          <p:cNvPr id="8" name="pole tekstowe 7"/>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9" name="Obraz 8" descr="Obraz zawierający rysunek&#10;&#10;Opis wygenerowany automatycznie">
            <a:extLst>
              <a:ext uri="{FF2B5EF4-FFF2-40B4-BE49-F238E27FC236}">
                <a16:creationId xmlns:a16="http://schemas.microsoft.com/office/drawing/2014/main" id="{EC87C81E-F08E-46E0-9456-E1BEDD004C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399146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17619" y="365125"/>
            <a:ext cx="10515600" cy="1325563"/>
          </a:xfrm>
        </p:spPr>
        <p:txBody>
          <a:bodyPr/>
          <a:lstStyle/>
          <a:p>
            <a:r>
              <a:rPr lang="pl-PL" b="1" dirty="0"/>
              <a:t>Materiały rajdowe - </a:t>
            </a:r>
            <a:r>
              <a:rPr lang="pl-PL" b="1" dirty="0" err="1"/>
              <a:t>itinerer</a:t>
            </a:r>
            <a:endParaRPr lang="pl-PL" b="1" dirty="0"/>
          </a:p>
        </p:txBody>
      </p:sp>
      <p:pic>
        <p:nvPicPr>
          <p:cNvPr id="4" name="Symbol zastępczy zawartości 3"/>
          <p:cNvPicPr>
            <a:picLocks noGrp="1" noChangeAspect="1"/>
          </p:cNvPicPr>
          <p:nvPr>
            <p:ph idx="1"/>
          </p:nvPr>
        </p:nvPicPr>
        <p:blipFill>
          <a:blip r:embed="rId3"/>
          <a:stretch>
            <a:fillRect/>
          </a:stretch>
        </p:blipFill>
        <p:spPr>
          <a:xfrm>
            <a:off x="1259046" y="1825625"/>
            <a:ext cx="9673907" cy="4351338"/>
          </a:xfrm>
          <a:prstGeom prst="rect">
            <a:avLst/>
          </a:prstGeom>
        </p:spPr>
      </p:pic>
      <p:graphicFrame>
        <p:nvGraphicFramePr>
          <p:cNvPr id="5" name="Obiekt 4"/>
          <p:cNvGraphicFramePr>
            <a:graphicFrameLocks noChangeAspect="1"/>
          </p:cNvGraphicFramePr>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25748" name="CorelDRAW" r:id="rId4" imgW="3031404" imgH="4466950" progId="CorelDraw.Graphic.17">
                  <p:embed/>
                </p:oleObj>
              </mc:Choice>
              <mc:Fallback>
                <p:oleObj name="CorelDRAW" r:id="rId4" imgW="3031404" imgH="4466950" progId="CorelDraw.Graphic.17">
                  <p:embed/>
                  <p:pic>
                    <p:nvPicPr>
                      <p:cNvPr id="5" name="Obiekt 4"/>
                      <p:cNvPicPr/>
                      <p:nvPr/>
                    </p:nvPicPr>
                    <p:blipFill>
                      <a:blip r:embed="rId5"/>
                      <a:stretch>
                        <a:fillRect/>
                      </a:stretch>
                    </p:blipFill>
                    <p:spPr>
                      <a:xfrm>
                        <a:off x="230360" y="122882"/>
                        <a:ext cx="607840" cy="895529"/>
                      </a:xfrm>
                      <a:prstGeom prst="rect">
                        <a:avLst/>
                      </a:prstGeom>
                    </p:spPr>
                  </p:pic>
                </p:oleObj>
              </mc:Fallback>
            </mc:AlternateContent>
          </a:graphicData>
        </a:graphic>
      </p:graphicFrame>
      <p:sp>
        <p:nvSpPr>
          <p:cNvPr id="8" name="pole tekstowe 7"/>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sp>
        <p:nvSpPr>
          <p:cNvPr id="3" name="Prostokąt 2">
            <a:extLst>
              <a:ext uri="{FF2B5EF4-FFF2-40B4-BE49-F238E27FC236}">
                <a16:creationId xmlns:a16="http://schemas.microsoft.com/office/drawing/2014/main" id="{9E48CDCE-3EAD-4679-93B7-E94D9FD96252}"/>
              </a:ext>
            </a:extLst>
          </p:cNvPr>
          <p:cNvSpPr/>
          <p:nvPr/>
        </p:nvSpPr>
        <p:spPr>
          <a:xfrm>
            <a:off x="7481455" y="2105891"/>
            <a:ext cx="1588654" cy="29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descr="Obraz zawierający rysunek&#10;&#10;Opis wygenerowany automatycznie">
            <a:extLst>
              <a:ext uri="{FF2B5EF4-FFF2-40B4-BE49-F238E27FC236}">
                <a16:creationId xmlns:a16="http://schemas.microsoft.com/office/drawing/2014/main" id="{FDEB1D04-F359-46A4-8CDC-5BE0920E0E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756557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3139" y="93517"/>
            <a:ext cx="10515600" cy="1325563"/>
          </a:xfrm>
        </p:spPr>
        <p:txBody>
          <a:bodyPr/>
          <a:lstStyle/>
          <a:p>
            <a:r>
              <a:rPr lang="pl-PL" b="1" dirty="0"/>
              <a:t>Materiały rajdowe - mapa</a:t>
            </a:r>
            <a:endParaRPr lang="pl-PL" dirty="0"/>
          </a:p>
        </p:txBody>
      </p:sp>
      <p:pic>
        <p:nvPicPr>
          <p:cNvPr id="4" name="Symbol zastępczy zawartości 3"/>
          <p:cNvPicPr>
            <a:picLocks noGrp="1" noChangeAspect="1"/>
          </p:cNvPicPr>
          <p:nvPr>
            <p:ph idx="1"/>
          </p:nvPr>
        </p:nvPicPr>
        <p:blipFill>
          <a:blip r:embed="rId3"/>
          <a:stretch>
            <a:fillRect/>
          </a:stretch>
        </p:blipFill>
        <p:spPr>
          <a:xfrm>
            <a:off x="701587" y="1825625"/>
            <a:ext cx="9448933" cy="4351338"/>
          </a:xfrm>
          <a:prstGeom prst="rect">
            <a:avLst/>
          </a:prstGeom>
        </p:spPr>
      </p:pic>
      <p:graphicFrame>
        <p:nvGraphicFramePr>
          <p:cNvPr id="6" name="Obiekt 5"/>
          <p:cNvGraphicFramePr>
            <a:graphicFrameLocks noChangeAspect="1"/>
          </p:cNvGraphicFramePr>
          <p:nvPr>
            <p:extLst>
              <p:ext uri="{D42A27DB-BD31-4B8C-83A1-F6EECF244321}">
                <p14:modId xmlns:p14="http://schemas.microsoft.com/office/powerpoint/2010/main" val="2166252641"/>
              </p:ext>
            </p:extLst>
          </p:nvPr>
        </p:nvGraphicFramePr>
        <p:xfrm>
          <a:off x="230360" y="122882"/>
          <a:ext cx="607840" cy="895529"/>
        </p:xfrm>
        <a:graphic>
          <a:graphicData uri="http://schemas.openxmlformats.org/presentationml/2006/ole">
            <mc:AlternateContent xmlns:mc="http://schemas.openxmlformats.org/markup-compatibility/2006">
              <mc:Choice xmlns:v="urn:schemas-microsoft-com:vml" Requires="v">
                <p:oleObj spid="_x0000_s6398" name="CorelDRAW" r:id="rId4" imgW="3031404" imgH="4466950" progId="CorelDraw.Graphic.17">
                  <p:embed/>
                </p:oleObj>
              </mc:Choice>
              <mc:Fallback>
                <p:oleObj name="CorelDRAW" r:id="rId4" imgW="3031404" imgH="4466950" progId="CorelDraw.Graphic.17">
                  <p:embed/>
                  <p:pic>
                    <p:nvPicPr>
                      <p:cNvPr id="0" name=""/>
                      <p:cNvPicPr/>
                      <p:nvPr/>
                    </p:nvPicPr>
                    <p:blipFill>
                      <a:blip r:embed="rId5"/>
                      <a:stretch>
                        <a:fillRect/>
                      </a:stretch>
                    </p:blipFill>
                    <p:spPr>
                      <a:xfrm>
                        <a:off x="230360" y="122882"/>
                        <a:ext cx="607840" cy="895529"/>
                      </a:xfrm>
                      <a:prstGeom prst="rect">
                        <a:avLst/>
                      </a:prstGeom>
                    </p:spPr>
                  </p:pic>
                </p:oleObj>
              </mc:Fallback>
            </mc:AlternateContent>
          </a:graphicData>
        </a:graphic>
      </p:graphicFrame>
      <p:sp>
        <p:nvSpPr>
          <p:cNvPr id="9" name="pole tekstowe 8"/>
          <p:cNvSpPr txBox="1"/>
          <p:nvPr/>
        </p:nvSpPr>
        <p:spPr>
          <a:xfrm>
            <a:off x="9695936" y="6376087"/>
            <a:ext cx="2288191" cy="369332"/>
          </a:xfrm>
          <a:prstGeom prst="rect">
            <a:avLst/>
          </a:prstGeom>
          <a:noFill/>
        </p:spPr>
        <p:txBody>
          <a:bodyPr wrap="none" rtlCol="0">
            <a:spAutoFit/>
          </a:bodyPr>
          <a:lstStyle/>
          <a:p>
            <a:r>
              <a:rPr lang="pl-PL" dirty="0"/>
              <a:t>Warszawa, </a:t>
            </a:r>
            <a:fld id="{B1E26EB1-D3F0-40AD-9408-2E36C38A1615}" type="datetime1">
              <a:rPr lang="pl-PL" smtClean="0"/>
              <a:t>2020-01-31</a:t>
            </a:fld>
            <a:endParaRPr lang="pl-PL" dirty="0"/>
          </a:p>
        </p:txBody>
      </p:sp>
      <p:pic>
        <p:nvPicPr>
          <p:cNvPr id="8" name="Obraz 7" descr="Obraz zawierający rysunek&#10;&#10;Opis wygenerowany automatycznie">
            <a:extLst>
              <a:ext uri="{FF2B5EF4-FFF2-40B4-BE49-F238E27FC236}">
                <a16:creationId xmlns:a16="http://schemas.microsoft.com/office/drawing/2014/main" id="{4C8C33BA-6F1F-40FA-A62C-22F1D78FB1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63564" y="383639"/>
            <a:ext cx="862148" cy="573794"/>
          </a:xfrm>
          <a:prstGeom prst="rect">
            <a:avLst/>
          </a:prstGeom>
        </p:spPr>
      </p:pic>
    </p:spTree>
    <p:extLst>
      <p:ext uri="{BB962C8B-B14F-4D97-AF65-F5344CB8AC3E}">
        <p14:creationId xmlns:p14="http://schemas.microsoft.com/office/powerpoint/2010/main" val="1934108249"/>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3789</TotalTime>
  <Words>1906</Words>
  <Application>Microsoft Office PowerPoint</Application>
  <PresentationFormat>Panoramiczny</PresentationFormat>
  <Paragraphs>189</Paragraphs>
  <Slides>39</Slides>
  <Notes>2</Notes>
  <HiddenSlides>6</HiddenSlides>
  <MMClips>0</MMClips>
  <ScaleCrop>false</ScaleCrop>
  <HeadingPairs>
    <vt:vector size="8" baseType="variant">
      <vt:variant>
        <vt:lpstr>Używane czcionki</vt:lpstr>
      </vt:variant>
      <vt:variant>
        <vt:i4>8</vt:i4>
      </vt:variant>
      <vt:variant>
        <vt:lpstr>Motyw</vt:lpstr>
      </vt:variant>
      <vt:variant>
        <vt:i4>1</vt:i4>
      </vt:variant>
      <vt:variant>
        <vt:lpstr>Osadzone serwery OLE</vt:lpstr>
      </vt:variant>
      <vt:variant>
        <vt:i4>1</vt:i4>
      </vt:variant>
      <vt:variant>
        <vt:lpstr>Tytuły slajdów</vt:lpstr>
      </vt:variant>
      <vt:variant>
        <vt:i4>39</vt:i4>
      </vt:variant>
    </vt:vector>
  </HeadingPairs>
  <TitlesOfParts>
    <vt:vector size="49" baseType="lpstr">
      <vt:lpstr>Adobe Gothic Std B</vt:lpstr>
      <vt:lpstr>Arial</vt:lpstr>
      <vt:lpstr>Berlin Sans FB Demi</vt:lpstr>
      <vt:lpstr>BrushScrDEE</vt:lpstr>
      <vt:lpstr>Calibri</vt:lpstr>
      <vt:lpstr>Calibri Light</vt:lpstr>
      <vt:lpstr>Clip</vt:lpstr>
      <vt:lpstr>Walbaum Display Heavy</vt:lpstr>
      <vt:lpstr>Motyw pakietu Office</vt:lpstr>
      <vt:lpstr>CorelDRAW</vt:lpstr>
      <vt:lpstr>Prezentacja programu PowerPoint</vt:lpstr>
      <vt:lpstr>Rajd Nawigacyjny - elementy</vt:lpstr>
      <vt:lpstr>Odprawa</vt:lpstr>
      <vt:lpstr>Próby SZ</vt:lpstr>
      <vt:lpstr>Próby SZ</vt:lpstr>
      <vt:lpstr>Próby SZ</vt:lpstr>
      <vt:lpstr>START / PKC / META</vt:lpstr>
      <vt:lpstr>Materiały rajdowe - itinerer</vt:lpstr>
      <vt:lpstr>Materiały rajdowe - mapa</vt:lpstr>
      <vt:lpstr>Materiały rajdowe - mapa</vt:lpstr>
      <vt:lpstr>Materiały rajdowe – PKPy</vt:lpstr>
      <vt:lpstr>Materiały rajdowe – PKPy</vt:lpstr>
      <vt:lpstr>Materiały rajdowe – Zadania na trasie</vt:lpstr>
      <vt:lpstr>Materiały rajdowe – karta drogowa</vt:lpstr>
      <vt:lpstr>Podstawowe zasady - Skrzyżowania</vt:lpstr>
      <vt:lpstr>Podstawowe zasady - Skrzyżowania</vt:lpstr>
      <vt:lpstr>Podstawowe zasady – „Kiełbasa”</vt:lpstr>
      <vt:lpstr>Podstawowe zasady – „Kiełbasa”</vt:lpstr>
      <vt:lpstr>Podstawowe zasady – „Kiełbasa”</vt:lpstr>
      <vt:lpstr>Podstawowe zasady – „Kiełbasa”</vt:lpstr>
      <vt:lpstr>Podstawowe zasady – Światła</vt:lpstr>
      <vt:lpstr>Podstawowe zasady – Strzałki</vt:lpstr>
      <vt:lpstr>Podstawowe zasady – Znaki drogowe</vt:lpstr>
      <vt:lpstr>Podstawowe zasady – Kąty drogowe</vt:lpstr>
      <vt:lpstr>Podstawowe zasady – Obiekty inżynieryjne</vt:lpstr>
      <vt:lpstr>Podstawowe zasady – Jazda z natury</vt:lpstr>
      <vt:lpstr>Podstawowe zasady – Manewry wielokrotne; Manewry „na którymś”</vt:lpstr>
      <vt:lpstr>Podstawowe zasady – constans</vt:lpstr>
      <vt:lpstr>Podstawowe zasady – constans</vt:lpstr>
      <vt:lpstr>Podstawowe zasady – choinka „z natury”</vt:lpstr>
      <vt:lpstr>Podstawowe zasady – choinka „z natury”</vt:lpstr>
      <vt:lpstr>Podstawowe zasady – choinka a constans</vt:lpstr>
      <vt:lpstr>Jedziemy „PO MAPIE”</vt:lpstr>
      <vt:lpstr>Drogi na mapie a rzeczywistość</vt:lpstr>
      <vt:lpstr>Strzałki na mapie (kierunkowe)</vt:lpstr>
      <vt:lpstr>Punkty i ich detale</vt:lpstr>
      <vt:lpstr>Punkty nawiązania i kierunki świata</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Piotrek</dc:creator>
  <cp:lastModifiedBy>Benedykt Chądzyński</cp:lastModifiedBy>
  <cp:revision>128</cp:revision>
  <cp:lastPrinted>2016-03-16T19:45:56Z</cp:lastPrinted>
  <dcterms:created xsi:type="dcterms:W3CDTF">2015-03-06T22:37:15Z</dcterms:created>
  <dcterms:modified xsi:type="dcterms:W3CDTF">2020-01-31T20:13:42Z</dcterms:modified>
</cp:coreProperties>
</file>